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7"/>
  </p:notesMasterIdLst>
  <p:handoutMasterIdLst>
    <p:handoutMasterId r:id="rId38"/>
  </p:handoutMasterIdLst>
  <p:sldIdLst>
    <p:sldId id="257" r:id="rId5"/>
    <p:sldId id="294" r:id="rId6"/>
    <p:sldId id="273" r:id="rId7"/>
    <p:sldId id="268" r:id="rId8"/>
    <p:sldId id="258" r:id="rId9"/>
    <p:sldId id="266" r:id="rId10"/>
    <p:sldId id="259" r:id="rId11"/>
    <p:sldId id="300" r:id="rId12"/>
    <p:sldId id="270" r:id="rId13"/>
    <p:sldId id="271" r:id="rId14"/>
    <p:sldId id="326" r:id="rId15"/>
    <p:sldId id="272" r:id="rId16"/>
    <p:sldId id="275" r:id="rId17"/>
    <p:sldId id="279" r:id="rId18"/>
    <p:sldId id="297" r:id="rId19"/>
    <p:sldId id="310" r:id="rId20"/>
    <p:sldId id="309" r:id="rId21"/>
    <p:sldId id="327" r:id="rId22"/>
    <p:sldId id="335" r:id="rId23"/>
    <p:sldId id="342" r:id="rId24"/>
    <p:sldId id="343" r:id="rId25"/>
    <p:sldId id="344" r:id="rId26"/>
    <p:sldId id="336" r:id="rId27"/>
    <p:sldId id="337" r:id="rId28"/>
    <p:sldId id="346" r:id="rId29"/>
    <p:sldId id="338" r:id="rId30"/>
    <p:sldId id="341" r:id="rId31"/>
    <p:sldId id="282" r:id="rId32"/>
    <p:sldId id="339" r:id="rId33"/>
    <p:sldId id="340" r:id="rId34"/>
    <p:sldId id="345" r:id="rId35"/>
    <p:sldId id="265" r:id="rId36"/>
  </p:sldIdLst>
  <p:sldSz cx="18288000" cy="10287000"/>
  <p:notesSz cx="6858000" cy="9144000"/>
  <p:embeddedFontLst>
    <p:embeddedFont>
      <p:font typeface="Bahnschrift" panose="020B0502040204020203" pitchFamily="34" charset="0"/>
      <p:regular r:id="rId39"/>
      <p:bold r:id="rId40"/>
    </p:embeddedFont>
    <p:embeddedFont>
      <p:font typeface="Barlow Semi Condensed" panose="00000506000000000000" pitchFamily="2" charset="0"/>
      <p:regular r:id="rId41"/>
      <p:bold r:id="rId42"/>
      <p:italic r:id="rId43"/>
      <p:boldItalic r:id="rId44"/>
    </p:embeddedFont>
    <p:embeddedFont>
      <p:font typeface="Gulfs Display" panose="020B0604020202020204" charset="0"/>
      <p:regular r:id="rId45"/>
    </p:embeddedFont>
    <p:embeddedFont>
      <p:font typeface="Inter" panose="020B0604020202020204" charset="0"/>
      <p:regular r:id="rId46"/>
    </p:embeddedFont>
    <p:embeddedFont>
      <p:font typeface="Roboto" panose="02000000000000000000" pitchFamily="2" charset="0"/>
      <p:regular r:id="rId47"/>
      <p:bold r:id="rId48"/>
      <p:italic r:id="rId49"/>
      <p:boldItalic r:id="rId50"/>
    </p:embeddedFont>
    <p:embeddedFont>
      <p:font typeface="Ubuntu Light" panose="020B0304030602030204" pitchFamily="34" charset="0"/>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D84D7F-087B-4BB1-8075-D9FC7B3AAAC7}">
          <p14:sldIdLst>
            <p14:sldId id="257"/>
            <p14:sldId id="294"/>
            <p14:sldId id="273"/>
          </p14:sldIdLst>
        </p14:section>
        <p14:section name="Intro" id="{11CC88EE-AE40-4AF6-B357-566EF8BC6483}">
          <p14:sldIdLst>
            <p14:sldId id="268"/>
            <p14:sldId id="258"/>
          </p14:sldIdLst>
        </p14:section>
        <p14:section name="Background" id="{7A9E6E60-DF97-4A0D-9348-1F5E073D4456}">
          <p14:sldIdLst>
            <p14:sldId id="266"/>
            <p14:sldId id="259"/>
            <p14:sldId id="300"/>
            <p14:sldId id="270"/>
          </p14:sldIdLst>
        </p14:section>
        <p14:section name="Methodology" id="{AD8E8B37-EE4A-44B5-A801-D3E7F3243158}">
          <p14:sldIdLst>
            <p14:sldId id="271"/>
            <p14:sldId id="326"/>
            <p14:sldId id="272"/>
            <p14:sldId id="275"/>
          </p14:sldIdLst>
        </p14:section>
        <p14:section name="Implementation" id="{044972C7-7553-423A-AF3C-204187A0BCA2}">
          <p14:sldIdLst>
            <p14:sldId id="279"/>
            <p14:sldId id="297"/>
            <p14:sldId id="310"/>
            <p14:sldId id="309"/>
          </p14:sldIdLst>
        </p14:section>
        <p14:section name="Jetson Nano" id="{B5036E57-336F-4AFB-9E27-D66CF0263A1D}">
          <p14:sldIdLst>
            <p14:sldId id="327"/>
            <p14:sldId id="335"/>
            <p14:sldId id="342"/>
            <p14:sldId id="343"/>
            <p14:sldId id="344"/>
          </p14:sldIdLst>
        </p14:section>
        <p14:section name="Chat Bot" id="{C2C17C58-A60C-4F62-B817-5EF7949F8F45}">
          <p14:sldIdLst>
            <p14:sldId id="336"/>
            <p14:sldId id="337"/>
            <p14:sldId id="346"/>
            <p14:sldId id="338"/>
            <p14:sldId id="341"/>
          </p14:sldIdLst>
        </p14:section>
        <p14:section name="Results" id="{81C4AB03-4137-421D-A2D6-81BD4A67B85B}">
          <p14:sldIdLst>
            <p14:sldId id="282"/>
            <p14:sldId id="339"/>
            <p14:sldId id="340"/>
            <p14:sldId id="345"/>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C48"/>
    <a:srgbClr val="DCF2F0"/>
    <a:srgbClr val="93DBDD"/>
    <a:srgbClr val="186CCB"/>
    <a:srgbClr val="F59B48"/>
    <a:srgbClr val="F34E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8815E0-2CE6-49BA-9ABE-6945AE0F3C22}" v="258" dt="2024-06-08T22:43:53.121"/>
    <p1510:client id="{58E1503E-9DE4-4BA5-87C7-E8220F77111B}" v="2091" dt="2024-06-08T22:15:26.932"/>
    <p1510:client id="{B2116403-D857-4834-B8D2-121B1F8589B4}" v="10" dt="2024-06-08T19:01:59.756"/>
    <p1510:client id="{C964DDD7-A3B0-D2AA-3C92-34B43911DEE4}" v="1" dt="2024-06-08T23:41:11.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نمط فاتح 3 - تميي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28C9B5-B880-C80F-1F3B-019C1FEF12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6202AF-CA22-57E9-262E-45083FB3F1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9E3C3-9830-4D8C-952F-5FF69B7E08C3}" type="datetimeFigureOut">
              <a:rPr lang="en-US" smtClean="0"/>
              <a:t>11/20/2024</a:t>
            </a:fld>
            <a:endParaRPr lang="en-US"/>
          </a:p>
        </p:txBody>
      </p:sp>
      <p:sp>
        <p:nvSpPr>
          <p:cNvPr id="4" name="Footer Placeholder 3">
            <a:extLst>
              <a:ext uri="{FF2B5EF4-FFF2-40B4-BE49-F238E27FC236}">
                <a16:creationId xmlns:a16="http://schemas.microsoft.com/office/drawing/2014/main" id="{CBE7BF25-547E-1FB4-E273-736E871C1C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830FAC-E4F9-EC98-E21A-16621A7D35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C54DC-3CA9-4D94-9FB9-40406AD179C6}" type="slidenum">
              <a:rPr lang="en-US" smtClean="0"/>
              <a:t>‹#›</a:t>
            </a:fld>
            <a:endParaRPr lang="en-US"/>
          </a:p>
        </p:txBody>
      </p:sp>
    </p:spTree>
    <p:extLst>
      <p:ext uri="{BB962C8B-B14F-4D97-AF65-F5344CB8AC3E}">
        <p14:creationId xmlns:p14="http://schemas.microsoft.com/office/powerpoint/2010/main" val="1026297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9270A-44A4-4888-B174-BAC1EC622245}" type="datetimeFigureOut">
              <a:rPr lang="en-US" smtClean="0"/>
              <a:t>11/20/2024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1CDDA-933D-4566-A23F-4655A3E7ACA4}" type="slidenum">
              <a:rPr lang="en-US" smtClean="0"/>
              <a:t>‹#›</a:t>
            </a:fld>
            <a:endParaRPr lang="en-US"/>
          </a:p>
        </p:txBody>
      </p:sp>
    </p:spTree>
    <p:extLst>
      <p:ext uri="{BB962C8B-B14F-4D97-AF65-F5344CB8AC3E}">
        <p14:creationId xmlns:p14="http://schemas.microsoft.com/office/powerpoint/2010/main" val="187973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5138D58-2FBD-4584-942B-2133BA3AAC9F}" type="slidenum">
              <a:rPr lang="en-GB" smtClean="0"/>
              <a:t>3</a:t>
            </a:fld>
            <a:endParaRPr lang="en-GB"/>
          </a:p>
        </p:txBody>
      </p:sp>
    </p:spTree>
    <p:extLst>
      <p:ext uri="{BB962C8B-B14F-4D97-AF65-F5344CB8AC3E}">
        <p14:creationId xmlns:p14="http://schemas.microsoft.com/office/powerpoint/2010/main" val="1461799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D772-ADEA-AAC4-362A-0219513E2616}"/>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BE08ACD3-497C-82D1-4473-A6D33738FAD7}"/>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7AA637E6-ADEC-72C0-7CBD-E67FD4BCCBA6}"/>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2C51B300-CD8D-C30A-F247-FCF3C203787C}"/>
              </a:ext>
            </a:extLst>
          </p:cNvPr>
          <p:cNvSpPr>
            <a:spLocks noGrp="1"/>
          </p:cNvSpPr>
          <p:nvPr>
            <p:ph type="sldNum" sz="quarter" idx="5"/>
          </p:nvPr>
        </p:nvSpPr>
        <p:spPr/>
        <p:txBody>
          <a:bodyPr/>
          <a:lstStyle/>
          <a:p>
            <a:fld id="{5191CDDA-933D-4566-A23F-4655A3E7ACA4}" type="slidenum">
              <a:rPr lang="en-US" smtClean="0"/>
              <a:t>24</a:t>
            </a:fld>
            <a:endParaRPr lang="en-US"/>
          </a:p>
        </p:txBody>
      </p:sp>
    </p:spTree>
    <p:extLst>
      <p:ext uri="{BB962C8B-B14F-4D97-AF65-F5344CB8AC3E}">
        <p14:creationId xmlns:p14="http://schemas.microsoft.com/office/powerpoint/2010/main" val="2855080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44D3C-D4E7-EB3B-23E8-0B3BC79069A7}"/>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BB278506-918C-C118-F531-8A49C67A67E4}"/>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AC4AD91C-C448-6331-0782-85A4A457D1F7}"/>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46947088-EBE7-8F99-7ADA-F975FB6F2F97}"/>
              </a:ext>
            </a:extLst>
          </p:cNvPr>
          <p:cNvSpPr>
            <a:spLocks noGrp="1"/>
          </p:cNvSpPr>
          <p:nvPr>
            <p:ph type="sldNum" sz="quarter" idx="5"/>
          </p:nvPr>
        </p:nvSpPr>
        <p:spPr/>
        <p:txBody>
          <a:bodyPr/>
          <a:lstStyle/>
          <a:p>
            <a:fld id="{5191CDDA-933D-4566-A23F-4655A3E7ACA4}" type="slidenum">
              <a:rPr lang="en-US" smtClean="0"/>
              <a:t>25</a:t>
            </a:fld>
            <a:endParaRPr lang="en-US"/>
          </a:p>
        </p:txBody>
      </p:sp>
    </p:spTree>
    <p:extLst>
      <p:ext uri="{BB962C8B-B14F-4D97-AF65-F5344CB8AC3E}">
        <p14:creationId xmlns:p14="http://schemas.microsoft.com/office/powerpoint/2010/main" val="4035225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A6C0-6A4C-1898-C747-EEE6F7A17691}"/>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57913472-EBE2-5CC1-96C1-505075E1B7EA}"/>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DB2DC779-3C82-F964-EE23-28C91FB756AE}"/>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43AE3283-CDBB-7DC4-8745-A0236735C271}"/>
              </a:ext>
            </a:extLst>
          </p:cNvPr>
          <p:cNvSpPr>
            <a:spLocks noGrp="1"/>
          </p:cNvSpPr>
          <p:nvPr>
            <p:ph type="sldNum" sz="quarter" idx="5"/>
          </p:nvPr>
        </p:nvSpPr>
        <p:spPr/>
        <p:txBody>
          <a:bodyPr/>
          <a:lstStyle/>
          <a:p>
            <a:fld id="{5191CDDA-933D-4566-A23F-4655A3E7ACA4}" type="slidenum">
              <a:rPr lang="en-US" smtClean="0"/>
              <a:t>26</a:t>
            </a:fld>
            <a:endParaRPr lang="en-US"/>
          </a:p>
        </p:txBody>
      </p:sp>
    </p:spTree>
    <p:extLst>
      <p:ext uri="{BB962C8B-B14F-4D97-AF65-F5344CB8AC3E}">
        <p14:creationId xmlns:p14="http://schemas.microsoft.com/office/powerpoint/2010/main" val="1924865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7D9EE-842A-206E-1400-BEF85CEEBEAE}"/>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6C9FF74C-F23D-3AFA-6A9B-452E5F2C33EB}"/>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00F19CF5-D231-24BB-CFF8-B91FEA39FFBB}"/>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FC2B8DAA-4B85-6D8E-8D29-6B4533BD441C}"/>
              </a:ext>
            </a:extLst>
          </p:cNvPr>
          <p:cNvSpPr>
            <a:spLocks noGrp="1"/>
          </p:cNvSpPr>
          <p:nvPr>
            <p:ph type="sldNum" sz="quarter" idx="5"/>
          </p:nvPr>
        </p:nvSpPr>
        <p:spPr/>
        <p:txBody>
          <a:bodyPr/>
          <a:lstStyle/>
          <a:p>
            <a:fld id="{5191CDDA-933D-4566-A23F-4655A3E7ACA4}" type="slidenum">
              <a:rPr lang="en-US" smtClean="0"/>
              <a:t>27</a:t>
            </a:fld>
            <a:endParaRPr lang="en-US"/>
          </a:p>
        </p:txBody>
      </p:sp>
    </p:spTree>
    <p:extLst>
      <p:ext uri="{BB962C8B-B14F-4D97-AF65-F5344CB8AC3E}">
        <p14:creationId xmlns:p14="http://schemas.microsoft.com/office/powerpoint/2010/main" val="186181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5138D58-2FBD-4584-942B-2133BA3AAC9F}" type="slidenum">
              <a:rPr lang="en-GB" smtClean="0"/>
              <a:t>28</a:t>
            </a:fld>
            <a:endParaRPr lang="en-GB"/>
          </a:p>
        </p:txBody>
      </p:sp>
    </p:spTree>
    <p:extLst>
      <p:ext uri="{BB962C8B-B14F-4D97-AF65-F5344CB8AC3E}">
        <p14:creationId xmlns:p14="http://schemas.microsoft.com/office/powerpoint/2010/main" val="1783852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34FB8-55DF-F4D2-0341-A7924396162A}"/>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EDDC8B74-2741-18CE-AFB9-1F4AABA0A31F}"/>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8AA81586-FD93-0C05-52FD-55AACD458D9D}"/>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1741CDE7-8410-A249-F5E3-7C255530387D}"/>
              </a:ext>
            </a:extLst>
          </p:cNvPr>
          <p:cNvSpPr>
            <a:spLocks noGrp="1"/>
          </p:cNvSpPr>
          <p:nvPr>
            <p:ph type="sldNum" sz="quarter" idx="5"/>
          </p:nvPr>
        </p:nvSpPr>
        <p:spPr/>
        <p:txBody>
          <a:bodyPr/>
          <a:lstStyle/>
          <a:p>
            <a:fld id="{5191CDDA-933D-4566-A23F-4655A3E7ACA4}" type="slidenum">
              <a:rPr lang="en-US" smtClean="0"/>
              <a:t>29</a:t>
            </a:fld>
            <a:endParaRPr lang="en-US"/>
          </a:p>
        </p:txBody>
      </p:sp>
    </p:spTree>
    <p:extLst>
      <p:ext uri="{BB962C8B-B14F-4D97-AF65-F5344CB8AC3E}">
        <p14:creationId xmlns:p14="http://schemas.microsoft.com/office/powerpoint/2010/main" val="3485493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F1FA3-2088-EDD3-54B5-1334D3B1F1AE}"/>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DE15C19F-C5A6-25A3-A4FE-86B427B4D545}"/>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59C9DF9F-245C-1A08-D96E-55F830D4A8C9}"/>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0901A87C-F8C9-38B7-3CDB-265B37BE0D68}"/>
              </a:ext>
            </a:extLst>
          </p:cNvPr>
          <p:cNvSpPr>
            <a:spLocks noGrp="1"/>
          </p:cNvSpPr>
          <p:nvPr>
            <p:ph type="sldNum" sz="quarter" idx="5"/>
          </p:nvPr>
        </p:nvSpPr>
        <p:spPr/>
        <p:txBody>
          <a:bodyPr/>
          <a:lstStyle/>
          <a:p>
            <a:fld id="{5191CDDA-933D-4566-A23F-4655A3E7ACA4}" type="slidenum">
              <a:rPr lang="en-US" smtClean="0"/>
              <a:t>30</a:t>
            </a:fld>
            <a:endParaRPr lang="en-US"/>
          </a:p>
        </p:txBody>
      </p:sp>
    </p:spTree>
    <p:extLst>
      <p:ext uri="{BB962C8B-B14F-4D97-AF65-F5344CB8AC3E}">
        <p14:creationId xmlns:p14="http://schemas.microsoft.com/office/powerpoint/2010/main" val="3237878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8CB4F-5E17-E583-A7F4-A22628241E8C}"/>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3A1007BD-4B19-5717-C796-4325FC8695B1}"/>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6FDA923E-C0A1-26B0-B0A3-D17356F9EBDE}"/>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51372ACD-D1C8-B5DE-B687-C424F908E0F9}"/>
              </a:ext>
            </a:extLst>
          </p:cNvPr>
          <p:cNvSpPr>
            <a:spLocks noGrp="1"/>
          </p:cNvSpPr>
          <p:nvPr>
            <p:ph type="sldNum" sz="quarter" idx="5"/>
          </p:nvPr>
        </p:nvSpPr>
        <p:spPr/>
        <p:txBody>
          <a:bodyPr/>
          <a:lstStyle/>
          <a:p>
            <a:fld id="{5191CDDA-933D-4566-A23F-4655A3E7ACA4}" type="slidenum">
              <a:rPr lang="en-US" smtClean="0"/>
              <a:t>31</a:t>
            </a:fld>
            <a:endParaRPr lang="en-US"/>
          </a:p>
        </p:txBody>
      </p:sp>
    </p:spTree>
    <p:extLst>
      <p:ext uri="{BB962C8B-B14F-4D97-AF65-F5344CB8AC3E}">
        <p14:creationId xmlns:p14="http://schemas.microsoft.com/office/powerpoint/2010/main" val="161215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5138D58-2FBD-4584-942B-2133BA3AAC9F}" type="slidenum">
              <a:rPr lang="en-GB" smtClean="0"/>
              <a:t>14</a:t>
            </a:fld>
            <a:endParaRPr lang="en-GB"/>
          </a:p>
        </p:txBody>
      </p:sp>
    </p:spTree>
    <p:extLst>
      <p:ext uri="{BB962C8B-B14F-4D97-AF65-F5344CB8AC3E}">
        <p14:creationId xmlns:p14="http://schemas.microsoft.com/office/powerpoint/2010/main" val="1632019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GB" dirty="0"/>
          </a:p>
        </p:txBody>
      </p:sp>
      <p:sp>
        <p:nvSpPr>
          <p:cNvPr id="4" name="عنصر نائب لرقم الشريحة 3"/>
          <p:cNvSpPr>
            <a:spLocks noGrp="1"/>
          </p:cNvSpPr>
          <p:nvPr>
            <p:ph type="sldNum" sz="quarter" idx="5"/>
          </p:nvPr>
        </p:nvSpPr>
        <p:spPr/>
        <p:txBody>
          <a:bodyPr/>
          <a:lstStyle/>
          <a:p>
            <a:fld id="{5191CDDA-933D-4566-A23F-4655A3E7ACA4}" type="slidenum">
              <a:rPr lang="en-US" smtClean="0"/>
              <a:t>15</a:t>
            </a:fld>
            <a:endParaRPr lang="en-US"/>
          </a:p>
        </p:txBody>
      </p:sp>
    </p:spTree>
    <p:extLst>
      <p:ext uri="{BB962C8B-B14F-4D97-AF65-F5344CB8AC3E}">
        <p14:creationId xmlns:p14="http://schemas.microsoft.com/office/powerpoint/2010/main" val="2042543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EA7A-C723-7FDC-F843-3F7DE059D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C8E4DB-FD7A-CCC6-9CF4-7DD306B50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6B162A-143D-4A79-C1D6-395F5750503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09A29EB-32E7-6456-8830-5BB5E60F6328}"/>
              </a:ext>
            </a:extLst>
          </p:cNvPr>
          <p:cNvSpPr>
            <a:spLocks noGrp="1"/>
          </p:cNvSpPr>
          <p:nvPr>
            <p:ph type="sldNum" sz="quarter" idx="5"/>
          </p:nvPr>
        </p:nvSpPr>
        <p:spPr/>
        <p:txBody>
          <a:bodyPr/>
          <a:lstStyle/>
          <a:p>
            <a:fld id="{75138D58-2FBD-4584-942B-2133BA3AAC9F}" type="slidenum">
              <a:rPr lang="en-GB" smtClean="0"/>
              <a:t>18</a:t>
            </a:fld>
            <a:endParaRPr lang="en-GB"/>
          </a:p>
        </p:txBody>
      </p:sp>
    </p:spTree>
    <p:extLst>
      <p:ext uri="{BB962C8B-B14F-4D97-AF65-F5344CB8AC3E}">
        <p14:creationId xmlns:p14="http://schemas.microsoft.com/office/powerpoint/2010/main" val="155753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GB" dirty="0"/>
          </a:p>
        </p:txBody>
      </p:sp>
      <p:sp>
        <p:nvSpPr>
          <p:cNvPr id="4" name="عنصر نائب لرقم الشريحة 3"/>
          <p:cNvSpPr>
            <a:spLocks noGrp="1"/>
          </p:cNvSpPr>
          <p:nvPr>
            <p:ph type="sldNum" sz="quarter" idx="5"/>
          </p:nvPr>
        </p:nvSpPr>
        <p:spPr/>
        <p:txBody>
          <a:bodyPr/>
          <a:lstStyle/>
          <a:p>
            <a:fld id="{5191CDDA-933D-4566-A23F-4655A3E7ACA4}" type="slidenum">
              <a:rPr lang="en-US" smtClean="0"/>
              <a:t>19</a:t>
            </a:fld>
            <a:endParaRPr lang="en-US"/>
          </a:p>
        </p:txBody>
      </p:sp>
    </p:spTree>
    <p:extLst>
      <p:ext uri="{BB962C8B-B14F-4D97-AF65-F5344CB8AC3E}">
        <p14:creationId xmlns:p14="http://schemas.microsoft.com/office/powerpoint/2010/main" val="57573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2670-BCF3-D243-2411-D0936275379F}"/>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58D03E61-4CA7-E767-4FF0-D93ED3C468A1}"/>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B4B9F357-3B00-80A7-8D06-C76A082246E1}"/>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72DC93AB-1477-4ABC-2122-051882D3A9A8}"/>
              </a:ext>
            </a:extLst>
          </p:cNvPr>
          <p:cNvSpPr>
            <a:spLocks noGrp="1"/>
          </p:cNvSpPr>
          <p:nvPr>
            <p:ph type="sldNum" sz="quarter" idx="5"/>
          </p:nvPr>
        </p:nvSpPr>
        <p:spPr/>
        <p:txBody>
          <a:bodyPr/>
          <a:lstStyle/>
          <a:p>
            <a:fld id="{5191CDDA-933D-4566-A23F-4655A3E7ACA4}" type="slidenum">
              <a:rPr lang="en-US" smtClean="0"/>
              <a:t>20</a:t>
            </a:fld>
            <a:endParaRPr lang="en-US"/>
          </a:p>
        </p:txBody>
      </p:sp>
    </p:spTree>
    <p:extLst>
      <p:ext uri="{BB962C8B-B14F-4D97-AF65-F5344CB8AC3E}">
        <p14:creationId xmlns:p14="http://schemas.microsoft.com/office/powerpoint/2010/main" val="79895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E2D9E-7935-E835-1645-785FF1214988}"/>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B845EFE4-DBB7-2B2A-04A0-C5C90D01F874}"/>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6287046C-B22F-FDA9-0654-A9CDF0CE5C4F}"/>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CC795875-5E82-DCF9-36AE-2856EF31569E}"/>
              </a:ext>
            </a:extLst>
          </p:cNvPr>
          <p:cNvSpPr>
            <a:spLocks noGrp="1"/>
          </p:cNvSpPr>
          <p:nvPr>
            <p:ph type="sldNum" sz="quarter" idx="5"/>
          </p:nvPr>
        </p:nvSpPr>
        <p:spPr/>
        <p:txBody>
          <a:bodyPr/>
          <a:lstStyle/>
          <a:p>
            <a:fld id="{5191CDDA-933D-4566-A23F-4655A3E7ACA4}" type="slidenum">
              <a:rPr lang="en-US" smtClean="0"/>
              <a:t>21</a:t>
            </a:fld>
            <a:endParaRPr lang="en-US"/>
          </a:p>
        </p:txBody>
      </p:sp>
    </p:spTree>
    <p:extLst>
      <p:ext uri="{BB962C8B-B14F-4D97-AF65-F5344CB8AC3E}">
        <p14:creationId xmlns:p14="http://schemas.microsoft.com/office/powerpoint/2010/main" val="241947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866B6-9931-1548-691C-AE305A81C00F}"/>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DA8E5D37-C041-17AF-A846-C5882DE80FD6}"/>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BB9E09BB-C640-8BEB-B480-67482782242B}"/>
              </a:ext>
            </a:extLst>
          </p:cNvPr>
          <p:cNvSpPr>
            <a:spLocks noGrp="1"/>
          </p:cNvSpPr>
          <p:nvPr>
            <p:ph type="body" idx="1"/>
          </p:nvPr>
        </p:nvSpPr>
        <p:spPr/>
        <p:txBody>
          <a:bodyPr/>
          <a:lstStyle/>
          <a:p>
            <a:endParaRPr lang="en-GB" dirty="0"/>
          </a:p>
        </p:txBody>
      </p:sp>
      <p:sp>
        <p:nvSpPr>
          <p:cNvPr id="4" name="عنصر نائب لرقم الشريحة 3">
            <a:extLst>
              <a:ext uri="{FF2B5EF4-FFF2-40B4-BE49-F238E27FC236}">
                <a16:creationId xmlns:a16="http://schemas.microsoft.com/office/drawing/2014/main" id="{4A0958DA-D878-1E19-1D93-E92E2E0E9759}"/>
              </a:ext>
            </a:extLst>
          </p:cNvPr>
          <p:cNvSpPr>
            <a:spLocks noGrp="1"/>
          </p:cNvSpPr>
          <p:nvPr>
            <p:ph type="sldNum" sz="quarter" idx="5"/>
          </p:nvPr>
        </p:nvSpPr>
        <p:spPr/>
        <p:txBody>
          <a:bodyPr/>
          <a:lstStyle/>
          <a:p>
            <a:fld id="{5191CDDA-933D-4566-A23F-4655A3E7ACA4}" type="slidenum">
              <a:rPr lang="en-US" smtClean="0"/>
              <a:t>22</a:t>
            </a:fld>
            <a:endParaRPr lang="en-US"/>
          </a:p>
        </p:txBody>
      </p:sp>
    </p:spTree>
    <p:extLst>
      <p:ext uri="{BB962C8B-B14F-4D97-AF65-F5344CB8AC3E}">
        <p14:creationId xmlns:p14="http://schemas.microsoft.com/office/powerpoint/2010/main" val="448981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493F8-EF7B-77BD-402E-A57F566511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6BC3DA-CCFE-C256-5327-F235F85BB5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2CFA2-8266-64D4-1C8D-B4C84C871AC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9AF9B3F-4681-7A37-83FA-42FDBD693638}"/>
              </a:ext>
            </a:extLst>
          </p:cNvPr>
          <p:cNvSpPr>
            <a:spLocks noGrp="1"/>
          </p:cNvSpPr>
          <p:nvPr>
            <p:ph type="sldNum" sz="quarter" idx="5"/>
          </p:nvPr>
        </p:nvSpPr>
        <p:spPr/>
        <p:txBody>
          <a:bodyPr/>
          <a:lstStyle/>
          <a:p>
            <a:fld id="{75138D58-2FBD-4584-942B-2133BA3AAC9F}" type="slidenum">
              <a:rPr lang="en-GB" smtClean="0"/>
              <a:t>23</a:t>
            </a:fld>
            <a:endParaRPr lang="en-GB"/>
          </a:p>
        </p:txBody>
      </p:sp>
    </p:spTree>
    <p:extLst>
      <p:ext uri="{BB962C8B-B14F-4D97-AF65-F5344CB8AC3E}">
        <p14:creationId xmlns:p14="http://schemas.microsoft.com/office/powerpoint/2010/main" val="18068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645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Box 15">
            <a:extLst>
              <a:ext uri="{FF2B5EF4-FFF2-40B4-BE49-F238E27FC236}">
                <a16:creationId xmlns:a16="http://schemas.microsoft.com/office/drawing/2014/main" id="{EAB45A43-2768-1093-A4BD-D554A936A12C}"/>
              </a:ext>
            </a:extLst>
          </p:cNvPr>
          <p:cNvSpPr txBox="1"/>
          <p:nvPr userDrawn="1"/>
        </p:nvSpPr>
        <p:spPr>
          <a:xfrm>
            <a:off x="814403" y="656054"/>
            <a:ext cx="2424380" cy="372646"/>
          </a:xfrm>
          <a:prstGeom prst="rect">
            <a:avLst/>
          </a:prstGeom>
        </p:spPr>
        <p:txBody>
          <a:bodyPr lIns="0" tIns="0" rIns="0" bIns="0" rtlCol="0" anchor="t">
            <a:spAutoFit/>
          </a:bodyPr>
          <a:lstStyle/>
          <a:p>
            <a:pPr>
              <a:lnSpc>
                <a:spcPts val="3079"/>
              </a:lnSpc>
            </a:pPr>
            <a:r>
              <a:rPr lang="en-US" sz="2199">
                <a:solidFill>
                  <a:srgbClr val="DCF2F0"/>
                </a:solidFill>
                <a:latin typeface="Inter"/>
              </a:rPr>
              <a:t>MRI-Synthesis</a:t>
            </a:r>
          </a:p>
        </p:txBody>
      </p:sp>
    </p:spTree>
    <p:extLst>
      <p:ext uri="{BB962C8B-B14F-4D97-AF65-F5344CB8AC3E}">
        <p14:creationId xmlns:p14="http://schemas.microsoft.com/office/powerpoint/2010/main" val="2793290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0" r:id="rId1"/>
    <p:sldLayoutId id="2147483649"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slide" Target="slide14.xml"/><Relationship Id="rId18" Type="http://schemas.openxmlformats.org/officeDocument/2006/relationships/image" Target="../media/image9.png"/><Relationship Id="rId3" Type="http://schemas.openxmlformats.org/officeDocument/2006/relationships/image" Target="../media/image4.png"/><Relationship Id="rId21" Type="http://schemas.openxmlformats.org/officeDocument/2006/relationships/image" Target="../media/image10.png"/><Relationship Id="rId7" Type="http://schemas.openxmlformats.org/officeDocument/2006/relationships/slide" Target="slide6.xml"/><Relationship Id="rId12" Type="http://schemas.openxmlformats.org/officeDocument/2006/relationships/image" Target="../media/image7.png"/><Relationship Id="rId17" Type="http://schemas.openxmlformats.org/officeDocument/2006/relationships/image" Target="../media/image80.png"/><Relationship Id="rId2" Type="http://schemas.openxmlformats.org/officeDocument/2006/relationships/notesSlide" Target="../notesSlides/notesSlide1.xml"/><Relationship Id="rId16" Type="http://schemas.openxmlformats.org/officeDocument/2006/relationships/slide" Target="slide28.xml"/><Relationship Id="rId20"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60.png"/><Relationship Id="rId5" Type="http://schemas.openxmlformats.org/officeDocument/2006/relationships/image" Target="../media/image40.png"/><Relationship Id="rId15" Type="http://schemas.openxmlformats.org/officeDocument/2006/relationships/image" Target="../media/image8.png"/><Relationship Id="rId23" Type="http://schemas.openxmlformats.org/officeDocument/2006/relationships/image" Target="../media/image10.png"/><Relationship Id="rId10" Type="http://schemas.openxmlformats.org/officeDocument/2006/relationships/slide" Target="slide10.xml"/><Relationship Id="rId19" Type="http://schemas.openxmlformats.org/officeDocument/2006/relationships/slide" Target="slide18.xml"/><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image" Target="../media/image7.png"/><Relationship Id="rId22" Type="http://schemas.openxmlformats.org/officeDocument/2006/relationships/slide" Target="slide2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3.gif"/><Relationship Id="rId5" Type="http://schemas.openxmlformats.org/officeDocument/2006/relationships/image" Target="../media/image31.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5.gif"/><Relationship Id="rId5" Type="http://schemas.openxmlformats.org/officeDocument/2006/relationships/image" Target="../media/image31.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873044" y="2667130"/>
            <a:ext cx="8524686" cy="4616648"/>
          </a:xfrm>
          <a:prstGeom prst="rect">
            <a:avLst/>
          </a:prstGeom>
        </p:spPr>
        <p:txBody>
          <a:bodyPr lIns="0" tIns="0" rIns="0" bIns="0" rtlCol="0" anchor="t">
            <a:spAutoFit/>
          </a:bodyPr>
          <a:lstStyle/>
          <a:p>
            <a:pPr>
              <a:lnSpc>
                <a:spcPts val="11998"/>
              </a:lnSpc>
            </a:pPr>
            <a:r>
              <a:rPr lang="en-US" sz="10809" spc="-108" dirty="0">
                <a:solidFill>
                  <a:srgbClr val="DCF2F0"/>
                </a:solidFill>
                <a:latin typeface="+mj-lt"/>
                <a:cs typeface="Aharoni" panose="02010803020104030203" pitchFamily="2" charset="-79"/>
              </a:rPr>
              <a:t>Smart Surveillance Camera</a:t>
            </a:r>
          </a:p>
        </p:txBody>
      </p:sp>
      <p:sp>
        <p:nvSpPr>
          <p:cNvPr id="12" name="TextBox 12"/>
          <p:cNvSpPr txBox="1"/>
          <p:nvPr/>
        </p:nvSpPr>
        <p:spPr>
          <a:xfrm>
            <a:off x="6735486" y="9750973"/>
            <a:ext cx="4817028" cy="372646"/>
          </a:xfrm>
          <a:prstGeom prst="rect">
            <a:avLst/>
          </a:prstGeom>
        </p:spPr>
        <p:txBody>
          <a:bodyPr lIns="0" tIns="0" rIns="0" bIns="0" rtlCol="0" anchor="t">
            <a:spAutoFit/>
          </a:bodyPr>
          <a:lstStyle/>
          <a:p>
            <a:pPr algn="ctr">
              <a:lnSpc>
                <a:spcPts val="3079"/>
              </a:lnSpc>
            </a:pPr>
            <a:r>
              <a:rPr lang="en-US" sz="2199">
                <a:solidFill>
                  <a:srgbClr val="000000"/>
                </a:solidFill>
                <a:latin typeface="Inter"/>
              </a:rPr>
              <a:t>www.reallygreatsite.com</a:t>
            </a:r>
          </a:p>
        </p:txBody>
      </p:sp>
      <p:sp>
        <p:nvSpPr>
          <p:cNvPr id="17" name="TextBox 16">
            <a:extLst>
              <a:ext uri="{FF2B5EF4-FFF2-40B4-BE49-F238E27FC236}">
                <a16:creationId xmlns:a16="http://schemas.microsoft.com/office/drawing/2014/main" id="{7D2D565B-5E9E-AECC-0A2E-6A0E2B531461}"/>
              </a:ext>
            </a:extLst>
          </p:cNvPr>
          <p:cNvSpPr txBox="1"/>
          <p:nvPr/>
        </p:nvSpPr>
        <p:spPr>
          <a:xfrm>
            <a:off x="2228540" y="8178994"/>
            <a:ext cx="2667000" cy="430887"/>
          </a:xfrm>
          <a:prstGeom prst="rect">
            <a:avLst/>
          </a:prstGeom>
          <a:noFill/>
        </p:spPr>
        <p:txBody>
          <a:bodyPr wrap="square" rtlCol="0">
            <a:spAutoFit/>
          </a:bodyPr>
          <a:lstStyle/>
          <a:p>
            <a:r>
              <a:rPr lang="en-GB" sz="2200" dirty="0">
                <a:solidFill>
                  <a:srgbClr val="DCFFF0"/>
                </a:solidFill>
                <a:latin typeface="Inter" panose="020B0604020202020204" charset="0"/>
                <a:ea typeface="Inter" panose="020B0604020202020204" charset="0"/>
              </a:rPr>
              <a:t>ID # G6</a:t>
            </a:r>
          </a:p>
        </p:txBody>
      </p:sp>
      <p:sp>
        <p:nvSpPr>
          <p:cNvPr id="18" name="TextBox 17">
            <a:extLst>
              <a:ext uri="{FF2B5EF4-FFF2-40B4-BE49-F238E27FC236}">
                <a16:creationId xmlns:a16="http://schemas.microsoft.com/office/drawing/2014/main" id="{3106C043-9346-EE07-94BB-DD6950EB9614}"/>
              </a:ext>
            </a:extLst>
          </p:cNvPr>
          <p:cNvSpPr txBox="1"/>
          <p:nvPr/>
        </p:nvSpPr>
        <p:spPr>
          <a:xfrm>
            <a:off x="2228540" y="7695829"/>
            <a:ext cx="3657600" cy="430887"/>
          </a:xfrm>
          <a:prstGeom prst="rect">
            <a:avLst/>
          </a:prstGeom>
          <a:noFill/>
        </p:spPr>
        <p:txBody>
          <a:bodyPr wrap="square" rtlCol="0">
            <a:spAutoFit/>
          </a:bodyPr>
          <a:lstStyle/>
          <a:p>
            <a:r>
              <a:rPr lang="en-GB" sz="2200" dirty="0">
                <a:solidFill>
                  <a:srgbClr val="DCFFF0"/>
                </a:solidFill>
                <a:latin typeface="Inter" panose="020B0604020202020204" charset="0"/>
                <a:ea typeface="Inter" panose="020B0604020202020204" charset="0"/>
              </a:rPr>
              <a:t>Graduation Project 2024</a:t>
            </a:r>
          </a:p>
        </p:txBody>
      </p:sp>
      <p:pic>
        <p:nvPicPr>
          <p:cNvPr id="5" name="صورة 4" descr="صورة تحتوي على جهاز العرض, رسم, أسود وأبيض&#10;&#10;تم إنشاء الوصف تلقائياً">
            <a:extLst>
              <a:ext uri="{FF2B5EF4-FFF2-40B4-BE49-F238E27FC236}">
                <a16:creationId xmlns:a16="http://schemas.microsoft.com/office/drawing/2014/main" id="{7589F798-3826-786C-DDB8-BB39CF488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104" y="2693106"/>
            <a:ext cx="5841896" cy="5630743"/>
          </a:xfrm>
          <a:prstGeom prst="rect">
            <a:avLst/>
          </a:prstGeom>
        </p:spPr>
      </p:pic>
      <p:pic>
        <p:nvPicPr>
          <p:cNvPr id="8" name="صورة 7" descr="صورة تحتوي على الخط, الرسومات, نص, شعار&#10;&#10;تم إنشاء الوصف تلقائياً">
            <a:extLst>
              <a:ext uri="{FF2B5EF4-FFF2-40B4-BE49-F238E27FC236}">
                <a16:creationId xmlns:a16="http://schemas.microsoft.com/office/drawing/2014/main" id="{3D7CE115-9BB1-9C04-42E9-7031A1AAF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430" y="390805"/>
            <a:ext cx="2857143" cy="1419048"/>
          </a:xfrm>
          <a:prstGeom prst="rect">
            <a:avLst/>
          </a:prstGeom>
        </p:spPr>
      </p:pic>
      <p:pic>
        <p:nvPicPr>
          <p:cNvPr id="3" name="صورة 2" descr="صورة تحتوي على نص, الخط, الرسومات, لقطة شاشة&#10;&#10;تم إنشاء الوصف تلقائياً">
            <a:extLst>
              <a:ext uri="{FF2B5EF4-FFF2-40B4-BE49-F238E27FC236}">
                <a16:creationId xmlns:a16="http://schemas.microsoft.com/office/drawing/2014/main" id="{BFA00982-2E41-223F-7E02-9F004A9E2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6066" y="-250724"/>
            <a:ext cx="4713688" cy="26931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3E38231-FB7F-FDA8-10BE-30B57F27F539}"/>
              </a:ext>
            </a:extLst>
          </p:cNvPr>
          <p:cNvSpPr txBox="1"/>
          <p:nvPr/>
        </p:nvSpPr>
        <p:spPr>
          <a:xfrm>
            <a:off x="1981199" y="2781300"/>
            <a:ext cx="7355305" cy="1144352"/>
          </a:xfrm>
          <a:prstGeom prst="rect">
            <a:avLst/>
          </a:prstGeom>
        </p:spPr>
        <p:txBody>
          <a:bodyPr wrap="square" lIns="0" tIns="0" rIns="0" bIns="0" rtlCol="0" anchor="t">
            <a:spAutoFit/>
          </a:bodyPr>
          <a:lstStyle/>
          <a:p>
            <a:pPr algn="l">
              <a:lnSpc>
                <a:spcPts val="8807"/>
              </a:lnSpc>
            </a:pPr>
            <a:r>
              <a:rPr lang="en-US" sz="8800" spc="-79" dirty="0">
                <a:solidFill>
                  <a:srgbClr val="DCF2F0"/>
                </a:solidFill>
                <a:latin typeface="Calibri (العناوين)"/>
              </a:rPr>
              <a:t>Methodology</a:t>
            </a:r>
          </a:p>
        </p:txBody>
      </p:sp>
      <p:sp>
        <p:nvSpPr>
          <p:cNvPr id="3" name="TextBox 2">
            <a:extLst>
              <a:ext uri="{FF2B5EF4-FFF2-40B4-BE49-F238E27FC236}">
                <a16:creationId xmlns:a16="http://schemas.microsoft.com/office/drawing/2014/main" id="{AD9582FB-4AF8-823B-997E-F65832F6AA1D}"/>
              </a:ext>
            </a:extLst>
          </p:cNvPr>
          <p:cNvSpPr txBox="1"/>
          <p:nvPr/>
        </p:nvSpPr>
        <p:spPr>
          <a:xfrm>
            <a:off x="1981200" y="4589502"/>
            <a:ext cx="3657600" cy="1133772"/>
          </a:xfrm>
          <a:prstGeom prst="rect">
            <a:avLst/>
          </a:prstGeom>
          <a:noFill/>
        </p:spPr>
        <p:txBody>
          <a:bodyPr wrap="square" rtlCol="0">
            <a:spAutoFit/>
          </a:bodyPr>
          <a:lstStyle/>
          <a:p>
            <a:pPr>
              <a:lnSpc>
                <a:spcPct val="150000"/>
              </a:lnSpc>
            </a:pPr>
            <a:r>
              <a:rPr lang="en-GB" sz="2400" dirty="0">
                <a:solidFill>
                  <a:schemeClr val="accent1">
                    <a:lumMod val="60000"/>
                    <a:lumOff val="40000"/>
                  </a:schemeClr>
                </a:solidFill>
                <a:latin typeface="Inter" panose="020B0604020202020204" charset="0"/>
                <a:ea typeface="Inter" panose="020B0604020202020204" charset="0"/>
              </a:rPr>
              <a:t>▶ Data</a:t>
            </a:r>
          </a:p>
          <a:p>
            <a:pPr>
              <a:lnSpc>
                <a:spcPct val="150000"/>
              </a:lnSpc>
            </a:pPr>
            <a:r>
              <a:rPr lang="en-GB" sz="2400" dirty="0">
                <a:solidFill>
                  <a:schemeClr val="accent1">
                    <a:lumMod val="60000"/>
                    <a:lumOff val="40000"/>
                  </a:schemeClr>
                </a:solidFill>
                <a:latin typeface="Inter" panose="020B0604020202020204" charset="0"/>
                <a:ea typeface="Inter" panose="020B0604020202020204" charset="0"/>
              </a:rPr>
              <a:t>▶ Model Architecture</a:t>
            </a:r>
          </a:p>
        </p:txBody>
      </p:sp>
      <p:pic>
        <p:nvPicPr>
          <p:cNvPr id="6" name="Picture 5" descr="A person in a helmet holding a gear&#10;&#10;Description automatically generated">
            <a:extLst>
              <a:ext uri="{FF2B5EF4-FFF2-40B4-BE49-F238E27FC236}">
                <a16:creationId xmlns:a16="http://schemas.microsoft.com/office/drawing/2014/main" id="{E2EBD6B8-0B72-8AE1-1D46-704E2CEEB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2171700"/>
            <a:ext cx="10287000" cy="10287000"/>
          </a:xfrm>
          <a:prstGeom prst="rect">
            <a:avLst/>
          </a:prstGeom>
        </p:spPr>
      </p:pic>
    </p:spTree>
    <p:extLst>
      <p:ext uri="{BB962C8B-B14F-4D97-AF65-F5344CB8AC3E}">
        <p14:creationId xmlns:p14="http://schemas.microsoft.com/office/powerpoint/2010/main" val="207558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63341-A579-A5B7-85BE-A928F24FF1E2}"/>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5905E4D0-ED96-8AAB-42A0-FBC2F30F61B1}"/>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a:solidFill>
                  <a:srgbClr val="DCF2F0"/>
                </a:solidFill>
                <a:latin typeface="Inter"/>
              </a:rPr>
              <a:t>Page 10</a:t>
            </a:r>
          </a:p>
        </p:txBody>
      </p:sp>
      <p:sp>
        <p:nvSpPr>
          <p:cNvPr id="3" name="TextBox 9">
            <a:extLst>
              <a:ext uri="{FF2B5EF4-FFF2-40B4-BE49-F238E27FC236}">
                <a16:creationId xmlns:a16="http://schemas.microsoft.com/office/drawing/2014/main" id="{B97F448B-6B26-92C9-BBBF-99DD976EBE3F}"/>
              </a:ext>
            </a:extLst>
          </p:cNvPr>
          <p:cNvSpPr txBox="1"/>
          <p:nvPr/>
        </p:nvSpPr>
        <p:spPr>
          <a:xfrm>
            <a:off x="814402" y="656054"/>
            <a:ext cx="3610114" cy="364523"/>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4" name="TextBox 9">
            <a:extLst>
              <a:ext uri="{FF2B5EF4-FFF2-40B4-BE49-F238E27FC236}">
                <a16:creationId xmlns:a16="http://schemas.microsoft.com/office/drawing/2014/main" id="{30673CA6-6F24-E74D-9580-038FDB9C5C84}"/>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Methodology</a:t>
            </a:r>
          </a:p>
        </p:txBody>
      </p:sp>
      <p:sp>
        <p:nvSpPr>
          <p:cNvPr id="5" name="TextBox 7">
            <a:extLst>
              <a:ext uri="{FF2B5EF4-FFF2-40B4-BE49-F238E27FC236}">
                <a16:creationId xmlns:a16="http://schemas.microsoft.com/office/drawing/2014/main" id="{CA771238-090E-0828-8223-424442D500D3}"/>
              </a:ext>
            </a:extLst>
          </p:cNvPr>
          <p:cNvSpPr txBox="1"/>
          <p:nvPr/>
        </p:nvSpPr>
        <p:spPr>
          <a:xfrm>
            <a:off x="1641681" y="2084659"/>
            <a:ext cx="9102519" cy="974626"/>
          </a:xfrm>
          <a:prstGeom prst="rect">
            <a:avLst/>
          </a:prstGeom>
        </p:spPr>
        <p:txBody>
          <a:bodyPr wrap="square" lIns="0" tIns="0" rIns="0" bIns="0" rtlCol="0" anchor="t">
            <a:spAutoFit/>
          </a:bodyPr>
          <a:lstStyle/>
          <a:p>
            <a:pPr algn="l">
              <a:lnSpc>
                <a:spcPts val="7567"/>
              </a:lnSpc>
            </a:pPr>
            <a:r>
              <a:rPr lang="en-US" sz="6817" spc="-68" dirty="0">
                <a:solidFill>
                  <a:srgbClr val="DCF2F0"/>
                </a:solidFill>
                <a:latin typeface="Calibri (العناوين)"/>
              </a:rPr>
              <a:t>Datasets</a:t>
            </a:r>
          </a:p>
        </p:txBody>
      </p:sp>
      <p:graphicFrame>
        <p:nvGraphicFramePr>
          <p:cNvPr id="6" name="Google Shape;2929;p137">
            <a:extLst>
              <a:ext uri="{FF2B5EF4-FFF2-40B4-BE49-F238E27FC236}">
                <a16:creationId xmlns:a16="http://schemas.microsoft.com/office/drawing/2014/main" id="{7D70FF1E-70B7-B8FB-5A85-5C3C824EC23F}"/>
              </a:ext>
            </a:extLst>
          </p:cNvPr>
          <p:cNvGraphicFramePr/>
          <p:nvPr>
            <p:extLst>
              <p:ext uri="{D42A27DB-BD31-4B8C-83A1-F6EECF244321}">
                <p14:modId xmlns:p14="http://schemas.microsoft.com/office/powerpoint/2010/main" val="151035399"/>
              </p:ext>
            </p:extLst>
          </p:nvPr>
        </p:nvGraphicFramePr>
        <p:xfrm>
          <a:off x="1219200" y="3708980"/>
          <a:ext cx="16178195" cy="5943328"/>
        </p:xfrm>
        <a:graphic>
          <a:graphicData uri="http://schemas.openxmlformats.org/drawingml/2006/table">
            <a:tbl>
              <a:tblPr>
                <a:tableStyleId>{BC89EF96-8CEA-46FF-86C4-4CE0E7609802}</a:tableStyleId>
              </a:tblPr>
              <a:tblGrid>
                <a:gridCol w="3470787">
                  <a:extLst>
                    <a:ext uri="{9D8B030D-6E8A-4147-A177-3AD203B41FA5}">
                      <a16:colId xmlns:a16="http://schemas.microsoft.com/office/drawing/2014/main" val="20000"/>
                    </a:ext>
                  </a:extLst>
                </a:gridCol>
                <a:gridCol w="3000491">
                  <a:extLst>
                    <a:ext uri="{9D8B030D-6E8A-4147-A177-3AD203B41FA5}">
                      <a16:colId xmlns:a16="http://schemas.microsoft.com/office/drawing/2014/main" val="20001"/>
                    </a:ext>
                  </a:extLst>
                </a:gridCol>
                <a:gridCol w="2382670">
                  <a:extLst>
                    <a:ext uri="{9D8B030D-6E8A-4147-A177-3AD203B41FA5}">
                      <a16:colId xmlns:a16="http://schemas.microsoft.com/office/drawing/2014/main" val="20002"/>
                    </a:ext>
                  </a:extLst>
                </a:gridCol>
                <a:gridCol w="4088608">
                  <a:extLst>
                    <a:ext uri="{9D8B030D-6E8A-4147-A177-3AD203B41FA5}">
                      <a16:colId xmlns:a16="http://schemas.microsoft.com/office/drawing/2014/main" val="20003"/>
                    </a:ext>
                  </a:extLst>
                </a:gridCol>
                <a:gridCol w="3235639">
                  <a:extLst>
                    <a:ext uri="{9D8B030D-6E8A-4147-A177-3AD203B41FA5}">
                      <a16:colId xmlns:a16="http://schemas.microsoft.com/office/drawing/2014/main" val="3406696160"/>
                    </a:ext>
                  </a:extLst>
                </a:gridCol>
              </a:tblGrid>
              <a:tr h="1050627">
                <a:tc>
                  <a:txBody>
                    <a:bodyPr/>
                    <a:lstStyle/>
                    <a:p>
                      <a:pPr marL="0" lvl="0" indent="0" algn="l" rtl="0">
                        <a:spcBef>
                          <a:spcPts val="0"/>
                        </a:spcBef>
                        <a:spcAft>
                          <a:spcPts val="0"/>
                        </a:spcAft>
                        <a:buNone/>
                      </a:pPr>
                      <a:endParaRPr sz="2800" dirty="0">
                        <a:solidFill>
                          <a:srgbClr val="DCF2F0"/>
                        </a:solidFill>
                        <a:latin typeface="Ubuntu Light"/>
                        <a:ea typeface="Ubuntu Light"/>
                        <a:cs typeface="Ubuntu Light"/>
                        <a:sym typeface="Ubuntu Light"/>
                      </a:endParaRPr>
                    </a:p>
                  </a:txBody>
                  <a:tcPr marL="144534" marR="144534" marT="108410" marB="108410" anchor="ctr"/>
                </a:tc>
                <a:tc>
                  <a:txBody>
                    <a:bodyPr/>
                    <a:lstStyle/>
                    <a:p>
                      <a:pPr marL="0" lvl="0" indent="0" algn="ctr" defTabSz="914400" rtl="0" eaLnBrk="1" latinLnBrk="0" hangingPunct="1">
                        <a:spcBef>
                          <a:spcPts val="0"/>
                        </a:spcBef>
                        <a:spcAft>
                          <a:spcPts val="0"/>
                        </a:spcAft>
                        <a:buClr>
                          <a:srgbClr val="000000"/>
                        </a:buClr>
                        <a:buSzPts val="1100"/>
                        <a:buFont typeface="Arial"/>
                        <a:buNone/>
                      </a:pPr>
                      <a:r>
                        <a:rPr lang="en-US" sz="3200" b="1" kern="1200" noProof="0" dirty="0">
                          <a:solidFill>
                            <a:schemeClr val="accent1">
                              <a:lumMod val="60000"/>
                              <a:lumOff val="40000"/>
                            </a:schemeClr>
                          </a:solidFill>
                        </a:rPr>
                        <a:t>UCF</a:t>
                      </a:r>
                      <a:endParaRPr sz="3200" b="1" kern="1200" dirty="0">
                        <a:solidFill>
                          <a:schemeClr val="accent1">
                            <a:lumMod val="60000"/>
                            <a:lumOff val="40000"/>
                          </a:schemeClr>
                        </a:solidFill>
                        <a:latin typeface="Barlow Semi Condensed"/>
                        <a:ea typeface="Barlow Semi Condensed"/>
                        <a:cs typeface="Barlow Semi Condensed"/>
                        <a:sym typeface="Barlow Semi Condensed"/>
                      </a:endParaRPr>
                    </a:p>
                  </a:txBody>
                  <a:tcPr marL="144534" marR="144534" marT="108410" marB="108410"/>
                </a:tc>
                <a:tc>
                  <a:txBody>
                    <a:bodyPr/>
                    <a:lstStyle/>
                    <a:p>
                      <a:pPr lvl="1" algn="l" rtl="0" fontAlgn="b"/>
                      <a:r>
                        <a:rPr lang="en-GB" sz="3200" b="1" kern="1200" dirty="0">
                          <a:solidFill>
                            <a:schemeClr val="accent1">
                              <a:lumMod val="60000"/>
                              <a:lumOff val="40000"/>
                            </a:schemeClr>
                          </a:solidFill>
                        </a:rPr>
                        <a:t>BOSS</a:t>
                      </a:r>
                      <a:endParaRPr lang="en-GB" sz="3200" b="1" kern="1200" noProof="0" dirty="0">
                        <a:solidFill>
                          <a:schemeClr val="accent1">
                            <a:lumMod val="60000"/>
                            <a:lumOff val="40000"/>
                          </a:schemeClr>
                        </a:solidFill>
                        <a:latin typeface="Barlow Semi Condensed"/>
                        <a:ea typeface="+mn-ea"/>
                        <a:cs typeface="+mn-cs"/>
                      </a:endParaRPr>
                    </a:p>
                  </a:txBody>
                  <a:tcPr marL="144534" marR="144534" marT="108410" marB="108410"/>
                </a:tc>
                <a:tc>
                  <a:txBody>
                    <a:bodyPr/>
                    <a:lstStyle/>
                    <a:p>
                      <a:pPr marL="0" lvl="0" indent="0" algn="ctr" defTabSz="914400" rtl="0" eaLnBrk="1" fontAlgn="b" latinLnBrk="0" hangingPunct="1">
                        <a:spcBef>
                          <a:spcPts val="0"/>
                        </a:spcBef>
                        <a:spcAft>
                          <a:spcPts val="0"/>
                        </a:spcAft>
                        <a:buClr>
                          <a:srgbClr val="000000"/>
                        </a:buClr>
                        <a:buSzPts val="1100"/>
                        <a:buFont typeface="Arial"/>
                        <a:buNone/>
                      </a:pPr>
                      <a:r>
                        <a:rPr lang="en-GB" sz="3200" b="1" kern="1200" dirty="0">
                          <a:solidFill>
                            <a:schemeClr val="accent1">
                              <a:lumMod val="60000"/>
                              <a:lumOff val="40000"/>
                            </a:schemeClr>
                          </a:solidFill>
                        </a:rPr>
                        <a:t>Subway Entrance</a:t>
                      </a:r>
                      <a:endParaRPr lang="en-GB" sz="3200" b="1" kern="1200" noProof="0" dirty="0">
                        <a:solidFill>
                          <a:schemeClr val="accent1">
                            <a:lumMod val="60000"/>
                            <a:lumOff val="40000"/>
                          </a:schemeClr>
                        </a:solidFill>
                        <a:latin typeface="Barlow Semi Condensed"/>
                        <a:ea typeface="+mn-ea"/>
                        <a:cs typeface="+mn-cs"/>
                      </a:endParaRPr>
                    </a:p>
                  </a:txBody>
                  <a:tcPr marL="144534" marR="144534" marT="108410" marB="108410"/>
                </a:tc>
                <a:tc>
                  <a:txBody>
                    <a:bodyPr/>
                    <a:lstStyle/>
                    <a:p>
                      <a:pPr marL="0" lvl="0" indent="0" algn="ctr" defTabSz="914400" rtl="0" eaLnBrk="1" fontAlgn="b" latinLnBrk="0" hangingPunct="1">
                        <a:spcBef>
                          <a:spcPts val="0"/>
                        </a:spcBef>
                        <a:spcAft>
                          <a:spcPts val="0"/>
                        </a:spcAft>
                        <a:buClr>
                          <a:srgbClr val="000000"/>
                        </a:buClr>
                        <a:buSzPts val="1100"/>
                        <a:buFont typeface="Arial"/>
                        <a:buNone/>
                      </a:pPr>
                      <a:r>
                        <a:rPr lang="en-GB" sz="3200" b="1" kern="1200" dirty="0">
                          <a:solidFill>
                            <a:schemeClr val="accent1">
                              <a:lumMod val="60000"/>
                              <a:lumOff val="40000"/>
                            </a:schemeClr>
                          </a:solidFill>
                        </a:rPr>
                        <a:t>Avenue</a:t>
                      </a:r>
                      <a:endParaRPr sz="3200" b="1" kern="1200" dirty="0">
                        <a:solidFill>
                          <a:schemeClr val="accent1">
                            <a:lumMod val="60000"/>
                            <a:lumOff val="40000"/>
                          </a:schemeClr>
                        </a:solidFill>
                        <a:latin typeface="Barlow Semi Condensed"/>
                        <a:ea typeface="+mn-ea"/>
                        <a:cs typeface="+mn-cs"/>
                        <a:sym typeface="Barlow Semi Condensed"/>
                      </a:endParaRPr>
                    </a:p>
                  </a:txBody>
                  <a:tcPr marL="144534" marR="144534" marT="108410" marB="108410"/>
                </a:tc>
                <a:extLst>
                  <a:ext uri="{0D108BD9-81ED-4DB2-BD59-A6C34878D82A}">
                    <a16:rowId xmlns:a16="http://schemas.microsoft.com/office/drawing/2014/main" val="10000"/>
                  </a:ext>
                </a:extLst>
              </a:tr>
              <a:tr h="1050627">
                <a:tc>
                  <a:txBody>
                    <a:bodyPr/>
                    <a:lstStyle/>
                    <a:p>
                      <a:pPr marL="0" lvl="0" indent="0" algn="ctr" defTabSz="914400" rtl="0" eaLnBrk="1" fontAlgn="b" latinLnBrk="0" hangingPunct="1">
                        <a:spcBef>
                          <a:spcPts val="0"/>
                        </a:spcBef>
                        <a:spcAft>
                          <a:spcPts val="0"/>
                        </a:spcAft>
                        <a:buNone/>
                      </a:pPr>
                      <a:r>
                        <a:rPr lang="en-GB" sz="3200" b="1" kern="1200" dirty="0">
                          <a:solidFill>
                            <a:schemeClr val="accent1">
                              <a:lumMod val="60000"/>
                              <a:lumOff val="40000"/>
                            </a:schemeClr>
                          </a:solidFill>
                        </a:rPr>
                        <a:t>Number</a:t>
                      </a:r>
                      <a:r>
                        <a:rPr lang="en-GB" sz="3200" b="1" kern="1200" dirty="0">
                          <a:solidFill>
                            <a:srgbClr val="F69C48"/>
                          </a:solidFill>
                        </a:rPr>
                        <a:t> </a:t>
                      </a:r>
                      <a:r>
                        <a:rPr lang="en-GB" sz="3200" b="1" kern="1200" dirty="0">
                          <a:solidFill>
                            <a:schemeClr val="accent1">
                              <a:lumMod val="60000"/>
                              <a:lumOff val="40000"/>
                            </a:schemeClr>
                          </a:solidFill>
                        </a:rPr>
                        <a:t>of videos</a:t>
                      </a:r>
                      <a:endParaRPr lang="en-GB" sz="3200" b="1" kern="1200" noProof="0" dirty="0">
                        <a:solidFill>
                          <a:schemeClr val="accent1">
                            <a:lumMod val="60000"/>
                            <a:lumOff val="40000"/>
                          </a:schemeClr>
                        </a:solidFill>
                        <a:latin typeface="Barlow Semi Condensed"/>
                        <a:ea typeface="+mn-ea"/>
                        <a:cs typeface="+mn-cs"/>
                      </a:endParaRPr>
                    </a:p>
                  </a:txBody>
                  <a:tcPr marL="144534" marR="144534" marT="108410" marB="108410" anchor="ctr"/>
                </a:tc>
                <a:tc>
                  <a:txBody>
                    <a:bodyPr/>
                    <a:lstStyle/>
                    <a:p>
                      <a:pPr marL="0" lvl="0" indent="0" algn="ctr" rtl="0">
                        <a:spcBef>
                          <a:spcPts val="0"/>
                        </a:spcBef>
                        <a:spcAft>
                          <a:spcPts val="0"/>
                        </a:spcAft>
                        <a:buNone/>
                      </a:pPr>
                      <a:r>
                        <a:rPr lang="en-GB" sz="2500" kern="1200" dirty="0">
                          <a:solidFill>
                            <a:srgbClr val="DCF2F0"/>
                          </a:solidFill>
                        </a:rPr>
                        <a:t>1900</a:t>
                      </a:r>
                      <a:endParaRPr sz="2500" kern="1200" dirty="0">
                        <a:solidFill>
                          <a:srgbClr val="DCF2F0"/>
                        </a:solidFill>
                        <a:latin typeface="Roboto"/>
                        <a:ea typeface="Roboto"/>
                        <a:cs typeface="Roboto"/>
                        <a:sym typeface="Roboto"/>
                      </a:endParaRPr>
                    </a:p>
                  </a:txBody>
                  <a:tcPr marL="144534" marR="144534" marT="108410" marB="10841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500" kern="1200" dirty="0">
                          <a:solidFill>
                            <a:srgbClr val="DCF2F0"/>
                          </a:solidFill>
                        </a:rPr>
                        <a:t>12</a:t>
                      </a:r>
                      <a:endParaRPr lang="en-GB" sz="2500" kern="1200" noProof="0" dirty="0">
                        <a:solidFill>
                          <a:srgbClr val="DCF2F0"/>
                        </a:solidFill>
                        <a:latin typeface="Roboto"/>
                        <a:ea typeface="Roboto"/>
                        <a:cs typeface="Roboto"/>
                      </a:endParaRPr>
                    </a:p>
                  </a:txBody>
                  <a:tcPr marL="144534" marR="144534" marT="108410" marB="10841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t>1</a:t>
                      </a:r>
                      <a:endParaRPr lang="en-GB" sz="2800" b="0" i="0" u="none" strike="noStrike" noProof="0" dirty="0">
                        <a:solidFill>
                          <a:schemeClr val="tx1"/>
                        </a:solidFill>
                        <a:effectLst/>
                        <a:latin typeface="+mn-lt"/>
                      </a:endParaRPr>
                    </a:p>
                  </a:txBody>
                  <a:tcPr marL="144534" marR="144534" marT="108410" marB="108410" anchor="ctr"/>
                </a:tc>
                <a:tc>
                  <a:txBody>
                    <a:bodyPr/>
                    <a:lstStyle/>
                    <a:p>
                      <a:pPr marL="0" lvl="0" indent="0" algn="ctr" rtl="0">
                        <a:spcBef>
                          <a:spcPts val="0"/>
                        </a:spcBef>
                        <a:spcAft>
                          <a:spcPts val="0"/>
                        </a:spcAft>
                        <a:buNone/>
                      </a:pPr>
                      <a:r>
                        <a:rPr lang="en-GB" sz="2500" kern="1200" dirty="0">
                          <a:solidFill>
                            <a:srgbClr val="DCF2F0"/>
                          </a:solidFill>
                        </a:rPr>
                        <a:t>37</a:t>
                      </a:r>
                      <a:endParaRPr sz="2500" kern="1200" dirty="0">
                        <a:solidFill>
                          <a:srgbClr val="DCF2F0"/>
                        </a:solidFill>
                        <a:latin typeface="Roboto"/>
                        <a:ea typeface="Roboto"/>
                        <a:cs typeface="Roboto"/>
                        <a:sym typeface="Roboto"/>
                      </a:endParaRPr>
                    </a:p>
                  </a:txBody>
                  <a:tcPr marL="144534" marR="144534" marT="108410" marB="108410" anchor="ctr"/>
                </a:tc>
                <a:extLst>
                  <a:ext uri="{0D108BD9-81ED-4DB2-BD59-A6C34878D82A}">
                    <a16:rowId xmlns:a16="http://schemas.microsoft.com/office/drawing/2014/main" val="10001"/>
                  </a:ext>
                </a:extLst>
              </a:tr>
              <a:tr h="1050627">
                <a:tc>
                  <a:txBody>
                    <a:bodyPr/>
                    <a:lstStyle/>
                    <a:p>
                      <a:pPr algn="ctr" rtl="0" fontAlgn="b"/>
                      <a:r>
                        <a:rPr lang="en-GB" sz="3200" b="1" kern="1200" dirty="0">
                          <a:solidFill>
                            <a:schemeClr val="accent1">
                              <a:lumMod val="60000"/>
                              <a:lumOff val="40000"/>
                            </a:schemeClr>
                          </a:solidFill>
                        </a:rPr>
                        <a:t>Average</a:t>
                      </a:r>
                      <a:r>
                        <a:rPr lang="en-GB" sz="3200" dirty="0"/>
                        <a:t> </a:t>
                      </a:r>
                      <a:r>
                        <a:rPr lang="en-GB" sz="3200" b="1" kern="1200" dirty="0">
                          <a:solidFill>
                            <a:schemeClr val="accent1">
                              <a:lumMod val="60000"/>
                              <a:lumOff val="40000"/>
                            </a:schemeClr>
                          </a:solidFill>
                        </a:rPr>
                        <a:t>frames</a:t>
                      </a:r>
                      <a:endParaRPr lang="en-GB" sz="3200" b="1" kern="1200" noProof="0" dirty="0">
                        <a:solidFill>
                          <a:schemeClr val="accent1">
                            <a:lumMod val="60000"/>
                            <a:lumOff val="40000"/>
                          </a:schemeClr>
                        </a:solidFill>
                        <a:latin typeface="Barlow Semi Condensed"/>
                        <a:ea typeface="+mn-ea"/>
                        <a:cs typeface="+mn-cs"/>
                      </a:endParaRPr>
                    </a:p>
                  </a:txBody>
                  <a:tcPr marL="144534" marR="144534" marT="108410" marB="10841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t>7247</a:t>
                      </a:r>
                      <a:endParaRPr lang="en-GB" sz="2500" dirty="0">
                        <a:solidFill>
                          <a:srgbClr val="DCF2F0"/>
                        </a:solidFill>
                        <a:latin typeface="Roboto"/>
                        <a:ea typeface="Roboto"/>
                        <a:cs typeface="Roboto"/>
                        <a:sym typeface="Roboto"/>
                      </a:endParaRPr>
                    </a:p>
                  </a:txBody>
                  <a:tcPr marL="144534" marR="144534" marT="108410" marB="10841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500" kern="1200" dirty="0">
                          <a:solidFill>
                            <a:srgbClr val="DCF2F0"/>
                          </a:solidFill>
                        </a:rPr>
                        <a:t>4052</a:t>
                      </a:r>
                      <a:endParaRPr lang="en-GB" sz="2500" kern="1200" dirty="0">
                        <a:solidFill>
                          <a:srgbClr val="DCF2F0"/>
                        </a:solidFill>
                        <a:latin typeface="Roboto"/>
                        <a:ea typeface="Roboto"/>
                        <a:cs typeface="Roboto"/>
                        <a:sym typeface="Roboto"/>
                      </a:endParaRPr>
                    </a:p>
                  </a:txBody>
                  <a:tcPr marL="144534" marR="144534" marT="108410" marB="108410" anchor="ctr"/>
                </a:tc>
                <a:tc>
                  <a:txBody>
                    <a:bodyPr/>
                    <a:lstStyle/>
                    <a:p>
                      <a:pPr marL="0" lvl="0" indent="0" algn="ctr" rtl="0">
                        <a:spcBef>
                          <a:spcPts val="0"/>
                        </a:spcBef>
                        <a:spcAft>
                          <a:spcPts val="0"/>
                        </a:spcAft>
                        <a:buNone/>
                      </a:pPr>
                      <a:r>
                        <a:rPr lang="en-GB" sz="2500" kern="1200" dirty="0">
                          <a:solidFill>
                            <a:srgbClr val="DCF2F0"/>
                          </a:solidFill>
                        </a:rPr>
                        <a:t>121,749</a:t>
                      </a:r>
                      <a:endParaRPr lang="en-GB" sz="2500" kern="1200" dirty="0">
                        <a:solidFill>
                          <a:srgbClr val="DCF2F0"/>
                        </a:solidFill>
                        <a:latin typeface="Roboto"/>
                        <a:ea typeface="Roboto"/>
                        <a:cs typeface="Roboto"/>
                        <a:sym typeface="Roboto"/>
                      </a:endParaRPr>
                    </a:p>
                  </a:txBody>
                  <a:tcPr marL="144534" marR="144534" marT="108410" marB="108410" anchor="ctr"/>
                </a:tc>
                <a:tc>
                  <a:txBody>
                    <a:bodyPr/>
                    <a:lstStyle/>
                    <a:p>
                      <a:pPr marL="0" lvl="0" indent="0" algn="ctr" rtl="0">
                        <a:spcBef>
                          <a:spcPts val="0"/>
                        </a:spcBef>
                        <a:spcAft>
                          <a:spcPts val="0"/>
                        </a:spcAft>
                        <a:buNone/>
                      </a:pPr>
                      <a:r>
                        <a:rPr lang="en-GB" sz="2500" kern="1200" dirty="0">
                          <a:solidFill>
                            <a:srgbClr val="DCF2F0"/>
                          </a:solidFill>
                        </a:rPr>
                        <a:t>839</a:t>
                      </a:r>
                      <a:endParaRPr sz="2500" kern="1200" dirty="0">
                        <a:solidFill>
                          <a:srgbClr val="DCF2F0"/>
                        </a:solidFill>
                        <a:latin typeface="Roboto"/>
                        <a:ea typeface="Roboto"/>
                        <a:cs typeface="Roboto"/>
                        <a:sym typeface="Roboto"/>
                      </a:endParaRPr>
                    </a:p>
                  </a:txBody>
                  <a:tcPr marL="144534" marR="144534" marT="108410" marB="108410" anchor="ctr"/>
                </a:tc>
                <a:extLst>
                  <a:ext uri="{0D108BD9-81ED-4DB2-BD59-A6C34878D82A}">
                    <a16:rowId xmlns:a16="http://schemas.microsoft.com/office/drawing/2014/main" val="10002"/>
                  </a:ext>
                </a:extLst>
              </a:tr>
              <a:tr h="1050627">
                <a:tc>
                  <a:txBody>
                    <a:bodyPr/>
                    <a:lstStyle/>
                    <a:p>
                      <a:pPr algn="ctr" rtl="0" fontAlgn="b"/>
                      <a:r>
                        <a:rPr lang="en-GB" sz="3200" b="1" kern="1200" dirty="0">
                          <a:solidFill>
                            <a:schemeClr val="accent1">
                              <a:lumMod val="60000"/>
                              <a:lumOff val="40000"/>
                            </a:schemeClr>
                          </a:solidFill>
                        </a:rPr>
                        <a:t>Dataset</a:t>
                      </a:r>
                      <a:r>
                        <a:rPr lang="en-GB" sz="3200" dirty="0"/>
                        <a:t> </a:t>
                      </a:r>
                      <a:r>
                        <a:rPr lang="en-GB" sz="3200" b="1" kern="1200" dirty="0">
                          <a:solidFill>
                            <a:schemeClr val="accent1">
                              <a:lumMod val="60000"/>
                              <a:lumOff val="40000"/>
                            </a:schemeClr>
                          </a:solidFill>
                        </a:rPr>
                        <a:t>length</a:t>
                      </a:r>
                      <a:endParaRPr lang="en-GB" sz="3200" b="1" kern="1200" noProof="0" dirty="0">
                        <a:solidFill>
                          <a:schemeClr val="accent1">
                            <a:lumMod val="60000"/>
                            <a:lumOff val="40000"/>
                          </a:schemeClr>
                        </a:solidFill>
                        <a:latin typeface="Barlow Semi Condensed"/>
                        <a:ea typeface="+mn-ea"/>
                        <a:cs typeface="+mn-cs"/>
                      </a:endParaRPr>
                    </a:p>
                  </a:txBody>
                  <a:tcPr marL="144534" marR="144534" marT="108410" marB="10841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500" kern="1200" dirty="0">
                          <a:solidFill>
                            <a:srgbClr val="DCF2F0"/>
                          </a:solidFill>
                        </a:rPr>
                        <a:t>128</a:t>
                      </a:r>
                      <a:r>
                        <a:rPr lang="en-GB" sz="2800" dirty="0"/>
                        <a:t> </a:t>
                      </a:r>
                      <a:r>
                        <a:rPr lang="en-GB" sz="2500" kern="1200" dirty="0">
                          <a:solidFill>
                            <a:srgbClr val="DCF2F0"/>
                          </a:solidFill>
                        </a:rPr>
                        <a:t>hours</a:t>
                      </a:r>
                      <a:endParaRPr lang="en-GB" sz="2500" kern="1200" noProof="0" dirty="0">
                        <a:solidFill>
                          <a:srgbClr val="DCF2F0"/>
                        </a:solidFill>
                        <a:latin typeface="Roboto"/>
                        <a:ea typeface="Roboto"/>
                        <a:cs typeface="Roboto"/>
                      </a:endParaRPr>
                    </a:p>
                  </a:txBody>
                  <a:tcPr marL="144534" marR="144534" marT="108410" marB="108410" anchor="ctr"/>
                </a:tc>
                <a:tc>
                  <a:txBody>
                    <a:bodyPr/>
                    <a:lstStyle/>
                    <a:p>
                      <a:pPr algn="ctr" rtl="0" fontAlgn="b"/>
                      <a:r>
                        <a:rPr lang="en-GB" sz="2500" kern="1200" dirty="0">
                          <a:solidFill>
                            <a:srgbClr val="DCF2F0"/>
                          </a:solidFill>
                        </a:rPr>
                        <a:t>27 min</a:t>
                      </a:r>
                      <a:endParaRPr lang="en-GB" sz="2500" kern="1200" noProof="0" dirty="0">
                        <a:solidFill>
                          <a:srgbClr val="DCF2F0"/>
                        </a:solidFill>
                        <a:latin typeface="Roboto"/>
                        <a:ea typeface="Roboto"/>
                        <a:cs typeface="Roboto"/>
                      </a:endParaRPr>
                    </a:p>
                  </a:txBody>
                  <a:tcPr marL="144534" marR="144534" marT="108410" marB="10841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t>1.5 </a:t>
                      </a:r>
                      <a:r>
                        <a:rPr lang="en-GB" sz="2500" kern="1200" dirty="0">
                          <a:solidFill>
                            <a:srgbClr val="DCF2F0"/>
                          </a:solidFill>
                        </a:rPr>
                        <a:t>hours</a:t>
                      </a:r>
                      <a:r>
                        <a:rPr lang="en-GB" sz="2800" dirty="0"/>
                        <a:t> </a:t>
                      </a:r>
                      <a:endParaRPr lang="en-GB" sz="2800" b="0" i="0" u="none" strike="noStrike" noProof="0" dirty="0">
                        <a:solidFill>
                          <a:schemeClr val="tx1"/>
                        </a:solidFill>
                        <a:effectLst/>
                        <a:latin typeface="+mn-lt"/>
                      </a:endParaRPr>
                    </a:p>
                  </a:txBody>
                  <a:tcPr marL="144534" marR="144534" marT="108410" marB="10841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2500" kern="1200" dirty="0">
                          <a:solidFill>
                            <a:srgbClr val="DCF2F0"/>
                          </a:solidFill>
                        </a:rPr>
                        <a:t>30 min</a:t>
                      </a:r>
                      <a:endParaRPr lang="en-GB" sz="2500" kern="1200" noProof="0" dirty="0">
                        <a:solidFill>
                          <a:srgbClr val="DCF2F0"/>
                        </a:solidFill>
                        <a:latin typeface="Roboto"/>
                        <a:ea typeface="Roboto"/>
                        <a:cs typeface="Roboto"/>
                      </a:endParaRPr>
                    </a:p>
                  </a:txBody>
                  <a:tcPr marL="144534" marR="144534" marT="108410" marB="108410" anchor="ctr"/>
                </a:tc>
                <a:extLst>
                  <a:ext uri="{0D108BD9-81ED-4DB2-BD59-A6C34878D82A}">
                    <a16:rowId xmlns:a16="http://schemas.microsoft.com/office/drawing/2014/main" val="10003"/>
                  </a:ext>
                </a:extLst>
              </a:tr>
              <a:tr h="1050627">
                <a:tc>
                  <a:txBody>
                    <a:bodyPr/>
                    <a:lstStyle/>
                    <a:p>
                      <a:pPr algn="ctr" rtl="0" fontAlgn="b"/>
                      <a:r>
                        <a:rPr lang="en-GB" sz="3200" b="1" kern="1200" dirty="0">
                          <a:solidFill>
                            <a:schemeClr val="accent1">
                              <a:lumMod val="60000"/>
                              <a:lumOff val="40000"/>
                            </a:schemeClr>
                          </a:solidFill>
                        </a:rPr>
                        <a:t>Example anomalies</a:t>
                      </a:r>
                      <a:endParaRPr lang="en-GB" sz="3200" b="1" kern="1200" noProof="0" dirty="0">
                        <a:solidFill>
                          <a:schemeClr val="accent1">
                            <a:lumMod val="60000"/>
                            <a:lumOff val="40000"/>
                          </a:schemeClr>
                        </a:solidFill>
                        <a:latin typeface="Barlow Semi Condensed"/>
                        <a:ea typeface="+mn-ea"/>
                        <a:cs typeface="+mn-cs"/>
                      </a:endParaRPr>
                    </a:p>
                  </a:txBody>
                  <a:tcPr marL="144534" marR="144534" marT="108410" marB="108410" anchor="ctr"/>
                </a:tc>
                <a:tc>
                  <a:txBody>
                    <a:bodyPr/>
                    <a:lstStyle/>
                    <a:p>
                      <a:pPr algn="ctr" rtl="0" fontAlgn="b"/>
                      <a:r>
                        <a:rPr lang="en-US" sz="2500" kern="1200" dirty="0">
                          <a:solidFill>
                            <a:srgbClr val="DCF2F0"/>
                          </a:solidFill>
                        </a:rPr>
                        <a:t>Abuse, arrest, arson, assault, accident, burglary, fighting, robbery </a:t>
                      </a:r>
                      <a:endParaRPr lang="en-GB" sz="2500" kern="1200" noProof="0" dirty="0">
                        <a:solidFill>
                          <a:srgbClr val="DCF2F0"/>
                        </a:solidFill>
                        <a:latin typeface="Roboto"/>
                        <a:ea typeface="Roboto"/>
                        <a:cs typeface="Roboto"/>
                      </a:endParaRPr>
                    </a:p>
                  </a:txBody>
                  <a:tcPr marL="144534" marR="144534" marT="108410" marB="108410" anchor="ctr"/>
                </a:tc>
                <a:tc>
                  <a:txBody>
                    <a:bodyPr/>
                    <a:lstStyle/>
                    <a:p>
                      <a:pPr algn="ctr" rtl="0" fontAlgn="b"/>
                      <a:r>
                        <a:rPr lang="en-GB" sz="2500" kern="1200" dirty="0">
                          <a:solidFill>
                            <a:srgbClr val="DCF2F0"/>
                          </a:solidFill>
                        </a:rPr>
                        <a:t>Harass, Disease, Panic</a:t>
                      </a:r>
                      <a:endParaRPr lang="en-GB" sz="2500" kern="1200" noProof="0" dirty="0">
                        <a:solidFill>
                          <a:srgbClr val="DCF2F0"/>
                        </a:solidFill>
                        <a:latin typeface="Roboto"/>
                        <a:ea typeface="Roboto"/>
                        <a:cs typeface="Roboto"/>
                      </a:endParaRPr>
                    </a:p>
                  </a:txBody>
                  <a:tcPr marL="144534" marR="144534" marT="108410" marB="108410" anchor="ctr"/>
                </a:tc>
                <a:tc>
                  <a:txBody>
                    <a:bodyPr/>
                    <a:lstStyle/>
                    <a:p>
                      <a:pPr algn="ctr" rtl="0" fontAlgn="b"/>
                      <a:r>
                        <a:rPr lang="en-GB" sz="2500" kern="1200" dirty="0">
                          <a:solidFill>
                            <a:srgbClr val="DCF2F0"/>
                          </a:solidFill>
                        </a:rPr>
                        <a:t>Wrong direction, No payment</a:t>
                      </a:r>
                      <a:endParaRPr lang="en-GB" sz="2500" kern="1200" noProof="0" dirty="0">
                        <a:solidFill>
                          <a:srgbClr val="DCF2F0"/>
                        </a:solidFill>
                        <a:latin typeface="Roboto"/>
                        <a:ea typeface="Roboto"/>
                        <a:cs typeface="Roboto"/>
                      </a:endParaRPr>
                    </a:p>
                  </a:txBody>
                  <a:tcPr marL="144534" marR="144534" marT="108410" marB="108410" anchor="ctr"/>
                </a:tc>
                <a:tc>
                  <a:txBody>
                    <a:bodyPr/>
                    <a:lstStyle/>
                    <a:p>
                      <a:pPr marL="0" algn="ctr" defTabSz="914400" rtl="0" eaLnBrk="1" fontAlgn="b" latinLnBrk="0" hangingPunct="1"/>
                      <a:r>
                        <a:rPr lang="en-GB" sz="2500" kern="1200" dirty="0">
                          <a:solidFill>
                            <a:srgbClr val="DCF2F0"/>
                          </a:solidFill>
                        </a:rPr>
                        <a:t>Run, throw, new object</a:t>
                      </a:r>
                      <a:endParaRPr lang="en-GB" sz="2500" kern="1200" noProof="0" dirty="0">
                        <a:solidFill>
                          <a:srgbClr val="DCF2F0"/>
                        </a:solidFill>
                        <a:latin typeface="Roboto"/>
                        <a:ea typeface="Roboto"/>
                        <a:cs typeface="Roboto"/>
                      </a:endParaRPr>
                    </a:p>
                  </a:txBody>
                  <a:tcPr marL="144534" marR="144534" marT="108410" marB="108410" anchor="ctr"/>
                </a:tc>
                <a:extLst>
                  <a:ext uri="{0D108BD9-81ED-4DB2-BD59-A6C34878D82A}">
                    <a16:rowId xmlns:a16="http://schemas.microsoft.com/office/drawing/2014/main" val="2663250309"/>
                  </a:ext>
                </a:extLst>
              </a:tr>
            </a:tbl>
          </a:graphicData>
        </a:graphic>
      </p:graphicFrame>
    </p:spTree>
    <p:extLst>
      <p:ext uri="{BB962C8B-B14F-4D97-AF65-F5344CB8AC3E}">
        <p14:creationId xmlns:p14="http://schemas.microsoft.com/office/powerpoint/2010/main" val="11638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41681" y="2084659"/>
            <a:ext cx="9367634" cy="974626"/>
          </a:xfrm>
          <a:prstGeom prst="rect">
            <a:avLst/>
          </a:prstGeom>
        </p:spPr>
        <p:txBody>
          <a:bodyPr lIns="0" tIns="0" rIns="0" bIns="0" rtlCol="0" anchor="t">
            <a:spAutoFit/>
          </a:bodyPr>
          <a:lstStyle/>
          <a:p>
            <a:pPr algn="l">
              <a:lnSpc>
                <a:spcPts val="7567"/>
              </a:lnSpc>
            </a:pPr>
            <a:r>
              <a:rPr lang="en-GB" sz="6817" spc="-68" dirty="0">
                <a:solidFill>
                  <a:srgbClr val="DCF2F0"/>
                </a:solidFill>
                <a:latin typeface="Calibri (العناوين)"/>
              </a:rPr>
              <a:t>Dataset Overview</a:t>
            </a:r>
            <a:endParaRPr lang="en-US" sz="6817" spc="-68" dirty="0">
              <a:solidFill>
                <a:srgbClr val="DCF2F0"/>
              </a:solidFill>
              <a:latin typeface="Calibri (العناوين)"/>
            </a:endParaRPr>
          </a:p>
        </p:txBody>
      </p:sp>
      <p:sp>
        <p:nvSpPr>
          <p:cNvPr id="9" name="TextBox 9"/>
          <p:cNvSpPr txBox="1"/>
          <p:nvPr/>
        </p:nvSpPr>
        <p:spPr>
          <a:xfrm>
            <a:off x="1641680" y="3990604"/>
            <a:ext cx="8404193" cy="1954702"/>
          </a:xfrm>
          <a:prstGeom prst="rect">
            <a:avLst/>
          </a:prstGeom>
        </p:spPr>
        <p:txBody>
          <a:bodyPr wrap="square" lIns="0" tIns="0" rIns="0" bIns="0" rtlCol="0" anchor="t">
            <a:spAutoFit/>
          </a:bodyPr>
          <a:lstStyle/>
          <a:p>
            <a:pPr>
              <a:lnSpc>
                <a:spcPts val="3079"/>
              </a:lnSpc>
            </a:pPr>
            <a:r>
              <a:rPr lang="en-US" sz="2200" dirty="0">
                <a:solidFill>
                  <a:srgbClr val="DCF2F0"/>
                </a:solidFill>
                <a:latin typeface="Inter"/>
              </a:rPr>
              <a:t>The UCF Crime Dataset is a well-known dataset used for anomaly detection in surveillance video feeds, specifically in identifying criminal or unusual activities. It is widely employed in research on computer vision, particularly for action recognition, anomaly detection, and video surveillance tasks.</a:t>
            </a:r>
          </a:p>
        </p:txBody>
      </p:sp>
      <p:sp>
        <p:nvSpPr>
          <p:cNvPr id="11" name="TextBox 11"/>
          <p:cNvSpPr txBox="1"/>
          <p:nvPr/>
        </p:nvSpPr>
        <p:spPr>
          <a:xfrm>
            <a:off x="16306800" y="656054"/>
            <a:ext cx="1183217" cy="364523"/>
          </a:xfrm>
          <a:prstGeom prst="rect">
            <a:avLst/>
          </a:prstGeom>
        </p:spPr>
        <p:txBody>
          <a:bodyPr wrap="square" lIns="0" tIns="0" rIns="0" bIns="0" rtlCol="0" anchor="t">
            <a:spAutoFit/>
          </a:bodyPr>
          <a:lstStyle/>
          <a:p>
            <a:pPr algn="r">
              <a:lnSpc>
                <a:spcPts val="3079"/>
              </a:lnSpc>
            </a:pPr>
            <a:r>
              <a:rPr lang="en-US" sz="2199">
                <a:solidFill>
                  <a:srgbClr val="DCF2F0"/>
                </a:solidFill>
                <a:latin typeface="Inter"/>
              </a:rPr>
              <a:t>Page 11</a:t>
            </a:r>
          </a:p>
        </p:txBody>
      </p:sp>
      <p:sp>
        <p:nvSpPr>
          <p:cNvPr id="14" name="TextBox 9">
            <a:extLst>
              <a:ext uri="{FF2B5EF4-FFF2-40B4-BE49-F238E27FC236}">
                <a16:creationId xmlns:a16="http://schemas.microsoft.com/office/drawing/2014/main" id="{240A541D-B7CF-248E-E50B-3651FBA68D7C}"/>
              </a:ext>
            </a:extLst>
          </p:cNvPr>
          <p:cNvSpPr txBox="1"/>
          <p:nvPr/>
        </p:nvSpPr>
        <p:spPr>
          <a:xfrm>
            <a:off x="814403" y="656054"/>
            <a:ext cx="3728100" cy="364523"/>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15" name="TextBox 9">
            <a:extLst>
              <a:ext uri="{FF2B5EF4-FFF2-40B4-BE49-F238E27FC236}">
                <a16:creationId xmlns:a16="http://schemas.microsoft.com/office/drawing/2014/main" id="{08F430B4-62C9-4BFE-EB1C-6C746922C9D7}"/>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Methodology</a:t>
            </a:r>
          </a:p>
        </p:txBody>
      </p:sp>
      <p:sp>
        <p:nvSpPr>
          <p:cNvPr id="2" name="TextBox 9">
            <a:extLst>
              <a:ext uri="{FF2B5EF4-FFF2-40B4-BE49-F238E27FC236}">
                <a16:creationId xmlns:a16="http://schemas.microsoft.com/office/drawing/2014/main" id="{D82C8D70-5BBE-9A06-EB3A-F271FA013924}"/>
              </a:ext>
            </a:extLst>
          </p:cNvPr>
          <p:cNvSpPr txBox="1"/>
          <p:nvPr/>
        </p:nvSpPr>
        <p:spPr>
          <a:xfrm>
            <a:off x="1641681" y="3387199"/>
            <a:ext cx="13243823" cy="400751"/>
          </a:xfrm>
          <a:prstGeom prst="rect">
            <a:avLst/>
          </a:prstGeom>
        </p:spPr>
        <p:txBody>
          <a:bodyPr wrap="square" lIns="0" tIns="0" rIns="0" bIns="0" rtlCol="0" anchor="t">
            <a:spAutoFit/>
          </a:bodyPr>
          <a:lstStyle/>
          <a:p>
            <a:pPr algn="just">
              <a:lnSpc>
                <a:spcPts val="3079"/>
              </a:lnSpc>
            </a:pPr>
            <a:r>
              <a:rPr lang="en-GB" sz="4000" dirty="0">
                <a:solidFill>
                  <a:schemeClr val="accent1">
                    <a:lumMod val="60000"/>
                    <a:lumOff val="40000"/>
                  </a:schemeClr>
                </a:solidFill>
                <a:latin typeface="Gulfs Display" panose="020B0604020202020204" charset="0"/>
              </a:rPr>
              <a:t>UCF-Crime Dataset</a:t>
            </a:r>
          </a:p>
        </p:txBody>
      </p:sp>
      <p:sp>
        <p:nvSpPr>
          <p:cNvPr id="3" name="TextBox 9">
            <a:extLst>
              <a:ext uri="{FF2B5EF4-FFF2-40B4-BE49-F238E27FC236}">
                <a16:creationId xmlns:a16="http://schemas.microsoft.com/office/drawing/2014/main" id="{398DDD7F-3894-EA85-7D73-733F6E6D43C6}"/>
              </a:ext>
            </a:extLst>
          </p:cNvPr>
          <p:cNvSpPr txBox="1"/>
          <p:nvPr/>
        </p:nvSpPr>
        <p:spPr>
          <a:xfrm>
            <a:off x="1641681" y="6474682"/>
            <a:ext cx="4378119" cy="400751"/>
          </a:xfrm>
          <a:prstGeom prst="rect">
            <a:avLst/>
          </a:prstGeom>
        </p:spPr>
        <p:txBody>
          <a:bodyPr wrap="square" lIns="0" tIns="0" rIns="0" bIns="0" rtlCol="0" anchor="t">
            <a:spAutoFit/>
          </a:bodyPr>
          <a:lstStyle/>
          <a:p>
            <a:pPr algn="just">
              <a:lnSpc>
                <a:spcPts val="3079"/>
              </a:lnSpc>
            </a:pPr>
            <a:r>
              <a:rPr lang="en-US" sz="4000" kern="1200" dirty="0">
                <a:solidFill>
                  <a:schemeClr val="accent1">
                    <a:lumMod val="60000"/>
                    <a:lumOff val="40000"/>
                  </a:schemeClr>
                </a:solidFill>
                <a:effectLst/>
                <a:latin typeface="Gulfs Display" panose="020B0604020202020204" charset="0"/>
              </a:rPr>
              <a:t>Why </a:t>
            </a:r>
            <a:r>
              <a:rPr lang="en-GB" sz="4000" dirty="0">
                <a:solidFill>
                  <a:schemeClr val="accent1">
                    <a:lumMod val="60000"/>
                    <a:lumOff val="40000"/>
                  </a:schemeClr>
                </a:solidFill>
                <a:latin typeface="Gulfs Display" panose="020B0604020202020204" charset="0"/>
              </a:rPr>
              <a:t>UCF</a:t>
            </a:r>
            <a:r>
              <a:rPr lang="en-US" sz="4000" kern="1200" dirty="0">
                <a:solidFill>
                  <a:schemeClr val="accent1">
                    <a:lumMod val="60000"/>
                    <a:lumOff val="40000"/>
                  </a:schemeClr>
                </a:solidFill>
                <a:effectLst/>
                <a:latin typeface="Gulfs Display" panose="020B0604020202020204" charset="0"/>
              </a:rPr>
              <a:t> ? </a:t>
            </a:r>
            <a:endParaRPr lang="en-GB" sz="4400" dirty="0">
              <a:solidFill>
                <a:schemeClr val="accent1">
                  <a:lumMod val="60000"/>
                  <a:lumOff val="40000"/>
                </a:schemeClr>
              </a:solidFill>
              <a:effectLst/>
              <a:latin typeface="Gulfs Display" panose="020B0604020202020204" charset="0"/>
            </a:endParaRPr>
          </a:p>
        </p:txBody>
      </p:sp>
      <p:sp>
        <p:nvSpPr>
          <p:cNvPr id="4" name="TextBox 9">
            <a:extLst>
              <a:ext uri="{FF2B5EF4-FFF2-40B4-BE49-F238E27FC236}">
                <a16:creationId xmlns:a16="http://schemas.microsoft.com/office/drawing/2014/main" id="{AE857C2C-0AF2-B080-856B-07F58E3EDE01}"/>
              </a:ext>
            </a:extLst>
          </p:cNvPr>
          <p:cNvSpPr txBox="1"/>
          <p:nvPr/>
        </p:nvSpPr>
        <p:spPr>
          <a:xfrm>
            <a:off x="1641681" y="7279549"/>
            <a:ext cx="8080418" cy="1556708"/>
          </a:xfrm>
          <a:prstGeom prst="rect">
            <a:avLst/>
          </a:prstGeom>
        </p:spPr>
        <p:txBody>
          <a:bodyPr wrap="square" lIns="0" tIns="0" rIns="0" bIns="0" rtlCol="0" anchor="t">
            <a:spAutoFit/>
          </a:bodyPr>
          <a:lstStyle/>
          <a:p>
            <a:pPr algn="just">
              <a:lnSpc>
                <a:spcPts val="3079"/>
              </a:lnSpc>
            </a:pPr>
            <a:r>
              <a:rPr lang="en-US" sz="2200" dirty="0">
                <a:solidFill>
                  <a:srgbClr val="DCF2F0"/>
                </a:solidFill>
                <a:latin typeface="Inter"/>
              </a:rPr>
              <a:t>▷ </a:t>
            </a:r>
            <a:r>
              <a:rPr lang="en-GB" sz="2200" dirty="0">
                <a:solidFill>
                  <a:srgbClr val="DCF2F0"/>
                </a:solidFill>
                <a:latin typeface="Inter"/>
              </a:rPr>
              <a:t>Real-World Relevance</a:t>
            </a:r>
            <a:endParaRPr lang="en-US" sz="2200" dirty="0">
              <a:solidFill>
                <a:srgbClr val="DCF2F0"/>
              </a:solidFill>
              <a:latin typeface="Inter"/>
            </a:endParaRPr>
          </a:p>
          <a:p>
            <a:pPr algn="just">
              <a:lnSpc>
                <a:spcPts val="3079"/>
              </a:lnSpc>
            </a:pPr>
            <a:r>
              <a:rPr lang="en-US" sz="2200" dirty="0">
                <a:solidFill>
                  <a:srgbClr val="DCF2F0"/>
                </a:solidFill>
                <a:latin typeface="Inter"/>
              </a:rPr>
              <a:t>▷ </a:t>
            </a:r>
            <a:r>
              <a:rPr lang="en-GB" sz="2200" dirty="0">
                <a:solidFill>
                  <a:srgbClr val="DCF2F0"/>
                </a:solidFill>
                <a:latin typeface="Inter"/>
              </a:rPr>
              <a:t>Diversity of Anomalies</a:t>
            </a:r>
            <a:endParaRPr lang="en-US" sz="2200" dirty="0">
              <a:solidFill>
                <a:srgbClr val="DCF2F0"/>
              </a:solidFill>
              <a:latin typeface="Inter"/>
            </a:endParaRPr>
          </a:p>
          <a:p>
            <a:pPr algn="just">
              <a:lnSpc>
                <a:spcPts val="3079"/>
              </a:lnSpc>
            </a:pPr>
            <a:r>
              <a:rPr lang="en-US" sz="2200" dirty="0">
                <a:solidFill>
                  <a:srgbClr val="DCF2F0"/>
                </a:solidFill>
                <a:latin typeface="Inter"/>
              </a:rPr>
              <a:t>▷ </a:t>
            </a:r>
            <a:r>
              <a:rPr lang="en-GB" sz="2200" dirty="0">
                <a:solidFill>
                  <a:srgbClr val="DCF2F0"/>
                </a:solidFill>
                <a:latin typeface="Inter"/>
              </a:rPr>
              <a:t>Benchmark for Anomaly Detection</a:t>
            </a:r>
            <a:endParaRPr lang="en-US" sz="2200" dirty="0">
              <a:solidFill>
                <a:srgbClr val="DCF2F0"/>
              </a:solidFill>
              <a:latin typeface="Inter"/>
            </a:endParaRPr>
          </a:p>
          <a:p>
            <a:pPr algn="just">
              <a:lnSpc>
                <a:spcPts val="3079"/>
              </a:lnSpc>
            </a:pPr>
            <a:r>
              <a:rPr lang="en-US" sz="2200" dirty="0">
                <a:solidFill>
                  <a:srgbClr val="DCF2F0"/>
                </a:solidFill>
                <a:latin typeface="Inter"/>
              </a:rPr>
              <a:t>▷ </a:t>
            </a:r>
            <a:r>
              <a:rPr lang="en-GB" sz="2200" dirty="0">
                <a:solidFill>
                  <a:srgbClr val="DCF2F0"/>
                </a:solidFill>
                <a:latin typeface="Inter"/>
              </a:rPr>
              <a:t>Large-Scale and Challenging</a:t>
            </a:r>
            <a:endParaRPr lang="en-US" sz="2200" dirty="0">
              <a:solidFill>
                <a:srgbClr val="DCF2F0"/>
              </a:solidFill>
              <a:latin typeface="Inter"/>
            </a:endParaRPr>
          </a:p>
        </p:txBody>
      </p:sp>
    </p:spTree>
    <p:extLst>
      <p:ext uri="{BB962C8B-B14F-4D97-AF65-F5344CB8AC3E}">
        <p14:creationId xmlns:p14="http://schemas.microsoft.com/office/powerpoint/2010/main" val="271985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2" presetClass="entr" presetSubtype="4" fill="hold"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additive="base">
                                        <p:cTn id="2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50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additive="base">
                                        <p:cTn id="2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1" end="1"/>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750"/>
                                  </p:stCondLst>
                                  <p:childTnLst>
                                    <p:set>
                                      <p:cBhvr>
                                        <p:cTn id="31" dur="1" fill="hold">
                                          <p:stCondLst>
                                            <p:cond delay="0"/>
                                          </p:stCondLst>
                                        </p:cTn>
                                        <p:tgtEl>
                                          <p:spTgt spid="4">
                                            <p:txEl>
                                              <p:pRg st="2" end="2"/>
                                            </p:txEl>
                                          </p:spTgt>
                                        </p:tgtEl>
                                        <p:attrNameLst>
                                          <p:attrName>style.visibility</p:attrName>
                                        </p:attrNameLst>
                                      </p:cBhvr>
                                      <p:to>
                                        <p:strVal val="visible"/>
                                      </p:to>
                                    </p:set>
                                    <p:anim calcmode="lin" valueType="num">
                                      <p:cBhvr additive="base">
                                        <p:cTn id="3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0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additive="base">
                                        <p:cTn id="3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F9389824-DD30-F7F5-0F34-2E148AA288ED}"/>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12</a:t>
            </a:r>
          </a:p>
        </p:txBody>
      </p:sp>
      <p:sp>
        <p:nvSpPr>
          <p:cNvPr id="3" name="TextBox 9">
            <a:extLst>
              <a:ext uri="{FF2B5EF4-FFF2-40B4-BE49-F238E27FC236}">
                <a16:creationId xmlns:a16="http://schemas.microsoft.com/office/drawing/2014/main" id="{35316165-B2B8-AADA-92B7-07C1D53551B2}"/>
              </a:ext>
            </a:extLst>
          </p:cNvPr>
          <p:cNvSpPr txBox="1"/>
          <p:nvPr/>
        </p:nvSpPr>
        <p:spPr>
          <a:xfrm>
            <a:off x="814402" y="656054"/>
            <a:ext cx="3753865" cy="364523"/>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4" name="TextBox 9">
            <a:extLst>
              <a:ext uri="{FF2B5EF4-FFF2-40B4-BE49-F238E27FC236}">
                <a16:creationId xmlns:a16="http://schemas.microsoft.com/office/drawing/2014/main" id="{05EE12D3-1920-4A7F-2BC7-FA624523E6CF}"/>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Methodology</a:t>
            </a:r>
          </a:p>
        </p:txBody>
      </p:sp>
      <p:sp>
        <p:nvSpPr>
          <p:cNvPr id="5" name="TextBox 7">
            <a:extLst>
              <a:ext uri="{FF2B5EF4-FFF2-40B4-BE49-F238E27FC236}">
                <a16:creationId xmlns:a16="http://schemas.microsoft.com/office/drawing/2014/main" id="{B459D2B7-AAEA-5E0D-D9DC-EC996D31E826}"/>
              </a:ext>
            </a:extLst>
          </p:cNvPr>
          <p:cNvSpPr txBox="1"/>
          <p:nvPr/>
        </p:nvSpPr>
        <p:spPr>
          <a:xfrm>
            <a:off x="1641681" y="1966986"/>
            <a:ext cx="9102519" cy="934102"/>
          </a:xfrm>
          <a:prstGeom prst="rect">
            <a:avLst/>
          </a:prstGeom>
        </p:spPr>
        <p:txBody>
          <a:bodyPr wrap="square" lIns="0" tIns="0" rIns="0" bIns="0" rtlCol="0" anchor="t">
            <a:spAutoFit/>
          </a:bodyPr>
          <a:lstStyle/>
          <a:p>
            <a:pPr algn="l">
              <a:lnSpc>
                <a:spcPts val="7567"/>
              </a:lnSpc>
            </a:pPr>
            <a:r>
              <a:rPr lang="en-US" sz="6000" spc="-68" dirty="0">
                <a:solidFill>
                  <a:srgbClr val="DCF2F0"/>
                </a:solidFill>
                <a:latin typeface="Calibri (العناوين)"/>
              </a:rPr>
              <a:t>Model Architecture</a:t>
            </a:r>
          </a:p>
        </p:txBody>
      </p:sp>
      <p:sp>
        <p:nvSpPr>
          <p:cNvPr id="12" name="TextBox 9">
            <a:extLst>
              <a:ext uri="{FF2B5EF4-FFF2-40B4-BE49-F238E27FC236}">
                <a16:creationId xmlns:a16="http://schemas.microsoft.com/office/drawing/2014/main" id="{C65E1D6D-A883-0D79-2624-DC958224A085}"/>
              </a:ext>
            </a:extLst>
          </p:cNvPr>
          <p:cNvSpPr txBox="1"/>
          <p:nvPr/>
        </p:nvSpPr>
        <p:spPr>
          <a:xfrm>
            <a:off x="2235172" y="5217137"/>
            <a:ext cx="2001899" cy="372666"/>
          </a:xfrm>
          <a:prstGeom prst="rect">
            <a:avLst/>
          </a:prstGeom>
        </p:spPr>
        <p:txBody>
          <a:bodyPr wrap="square" lIns="0" tIns="0" rIns="0" bIns="0" rtlCol="0" anchor="t">
            <a:spAutoFit/>
          </a:bodyPr>
          <a:lstStyle/>
          <a:p>
            <a:pPr algn="ctr">
              <a:lnSpc>
                <a:spcPts val="3079"/>
              </a:lnSpc>
            </a:pPr>
            <a:r>
              <a:rPr lang="en-GB" sz="2200" dirty="0">
                <a:solidFill>
                  <a:srgbClr val="DCF2F0"/>
                </a:solidFill>
                <a:latin typeface="Inter"/>
              </a:rPr>
              <a:t>Anomaly Videos</a:t>
            </a:r>
            <a:endParaRPr lang="en-US" sz="2200" dirty="0">
              <a:solidFill>
                <a:srgbClr val="DCF2F0"/>
              </a:solidFill>
              <a:latin typeface="Inter"/>
            </a:endParaRPr>
          </a:p>
        </p:txBody>
      </p:sp>
      <p:sp>
        <p:nvSpPr>
          <p:cNvPr id="13" name="TextBox 9">
            <a:extLst>
              <a:ext uri="{FF2B5EF4-FFF2-40B4-BE49-F238E27FC236}">
                <a16:creationId xmlns:a16="http://schemas.microsoft.com/office/drawing/2014/main" id="{ACD18241-5A94-440E-47A6-CE168B1080AC}"/>
              </a:ext>
            </a:extLst>
          </p:cNvPr>
          <p:cNvSpPr txBox="1"/>
          <p:nvPr/>
        </p:nvSpPr>
        <p:spPr>
          <a:xfrm>
            <a:off x="8291466" y="5123990"/>
            <a:ext cx="2362200" cy="379399"/>
          </a:xfrm>
          <a:prstGeom prst="rect">
            <a:avLst/>
          </a:prstGeom>
        </p:spPr>
        <p:txBody>
          <a:bodyPr wrap="square" lIns="0" tIns="0" rIns="0" bIns="0" rtlCol="0" anchor="t">
            <a:spAutoFit/>
          </a:bodyPr>
          <a:lstStyle/>
          <a:p>
            <a:pPr algn="ctr">
              <a:lnSpc>
                <a:spcPts val="3079"/>
              </a:lnSpc>
            </a:pPr>
            <a:r>
              <a:rPr lang="en-US" sz="2200" dirty="0">
                <a:solidFill>
                  <a:srgbClr val="DCF2F0"/>
                </a:solidFill>
                <a:latin typeface="Inter"/>
              </a:rPr>
              <a:t>Feature Map</a:t>
            </a:r>
          </a:p>
        </p:txBody>
      </p:sp>
      <p:sp>
        <p:nvSpPr>
          <p:cNvPr id="16" name="Rectangle 15">
            <a:extLst>
              <a:ext uri="{FF2B5EF4-FFF2-40B4-BE49-F238E27FC236}">
                <a16:creationId xmlns:a16="http://schemas.microsoft.com/office/drawing/2014/main" id="{697AF6EA-FB61-FA58-0994-BB447123DE45}"/>
              </a:ext>
            </a:extLst>
          </p:cNvPr>
          <p:cNvSpPr/>
          <p:nvPr/>
        </p:nvSpPr>
        <p:spPr>
          <a:xfrm>
            <a:off x="5413285" y="5807413"/>
            <a:ext cx="180000" cy="108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8C59EF8-48B7-CBE8-EAC8-FEFBD160906B}"/>
              </a:ext>
            </a:extLst>
          </p:cNvPr>
          <p:cNvSpPr/>
          <p:nvPr/>
        </p:nvSpPr>
        <p:spPr>
          <a:xfrm>
            <a:off x="5632306" y="5942413"/>
            <a:ext cx="180000" cy="81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21AB1D4-7FCD-117D-D7F0-2F255D46C0CC}"/>
              </a:ext>
            </a:extLst>
          </p:cNvPr>
          <p:cNvSpPr/>
          <p:nvPr/>
        </p:nvSpPr>
        <p:spPr>
          <a:xfrm>
            <a:off x="5854694" y="6077413"/>
            <a:ext cx="180000" cy="54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88873E10-13B6-FCF2-26FA-C1E4F1979048}"/>
              </a:ext>
            </a:extLst>
          </p:cNvPr>
          <p:cNvSpPr/>
          <p:nvPr/>
        </p:nvSpPr>
        <p:spPr>
          <a:xfrm>
            <a:off x="12495703" y="6167413"/>
            <a:ext cx="360000" cy="36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948E9B2-8D60-87BE-2DD6-A0A4A59DB102}"/>
              </a:ext>
            </a:extLst>
          </p:cNvPr>
          <p:cNvSpPr/>
          <p:nvPr/>
        </p:nvSpPr>
        <p:spPr>
          <a:xfrm>
            <a:off x="13460910" y="5788522"/>
            <a:ext cx="180000" cy="108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97195E5-3FF9-EEC1-2A5D-45332A342BCC}"/>
              </a:ext>
            </a:extLst>
          </p:cNvPr>
          <p:cNvSpPr/>
          <p:nvPr/>
        </p:nvSpPr>
        <p:spPr>
          <a:xfrm>
            <a:off x="13238522" y="5942413"/>
            <a:ext cx="180000" cy="81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A4827E96-9B27-E870-A400-AE87B4C44394}"/>
              </a:ext>
            </a:extLst>
          </p:cNvPr>
          <p:cNvSpPr/>
          <p:nvPr/>
        </p:nvSpPr>
        <p:spPr>
          <a:xfrm>
            <a:off x="13016134" y="6074849"/>
            <a:ext cx="180000" cy="54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4483F575-C610-4191-5098-054AD7FCC604}"/>
              </a:ext>
            </a:extLst>
          </p:cNvPr>
          <p:cNvCxnSpPr>
            <a:cxnSpLocks/>
            <a:endCxn id="16" idx="1"/>
          </p:cNvCxnSpPr>
          <p:nvPr/>
        </p:nvCxnSpPr>
        <p:spPr>
          <a:xfrm>
            <a:off x="4739995" y="6347413"/>
            <a:ext cx="673290" cy="0"/>
          </a:xfrm>
          <a:prstGeom prst="straightConnector1">
            <a:avLst/>
          </a:prstGeom>
          <a:ln>
            <a:solidFill>
              <a:srgbClr val="DCF2F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ED1923B2-C570-6699-8B2B-2D82CB51D689}"/>
              </a:ext>
            </a:extLst>
          </p:cNvPr>
          <p:cNvCxnSpPr>
            <a:cxnSpLocks/>
          </p:cNvCxnSpPr>
          <p:nvPr/>
        </p:nvCxnSpPr>
        <p:spPr>
          <a:xfrm>
            <a:off x="13753644" y="6328522"/>
            <a:ext cx="743720" cy="0"/>
          </a:xfrm>
          <a:prstGeom prst="straightConnector1">
            <a:avLst/>
          </a:prstGeom>
          <a:ln>
            <a:solidFill>
              <a:srgbClr val="DCF2F0"/>
            </a:solidFill>
            <a:tailEnd type="triangle"/>
          </a:ln>
        </p:spPr>
        <p:style>
          <a:lnRef idx="3">
            <a:schemeClr val="accent5"/>
          </a:lnRef>
          <a:fillRef idx="0">
            <a:schemeClr val="accent5"/>
          </a:fillRef>
          <a:effectRef idx="2">
            <a:schemeClr val="accent5"/>
          </a:effectRef>
          <a:fontRef idx="minor">
            <a:schemeClr val="tx1"/>
          </a:fontRef>
        </p:style>
      </p:cxnSp>
      <p:sp>
        <p:nvSpPr>
          <p:cNvPr id="40" name="Rectangle 39">
            <a:extLst>
              <a:ext uri="{FF2B5EF4-FFF2-40B4-BE49-F238E27FC236}">
                <a16:creationId xmlns:a16="http://schemas.microsoft.com/office/drawing/2014/main" id="{5EC06499-BDEB-CB89-B9D4-A694FEF5DA65}"/>
              </a:ext>
            </a:extLst>
          </p:cNvPr>
          <p:cNvSpPr/>
          <p:nvPr/>
        </p:nvSpPr>
        <p:spPr>
          <a:xfrm>
            <a:off x="11736676" y="5827818"/>
            <a:ext cx="180000" cy="108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10656B9E-95D2-DEA9-3922-2F31F1D543B7}"/>
              </a:ext>
            </a:extLst>
          </p:cNvPr>
          <p:cNvSpPr/>
          <p:nvPr/>
        </p:nvSpPr>
        <p:spPr>
          <a:xfrm>
            <a:off x="11955697" y="5962818"/>
            <a:ext cx="180000" cy="81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122F778B-B5E3-2046-740D-6B16112FAB86}"/>
              </a:ext>
            </a:extLst>
          </p:cNvPr>
          <p:cNvSpPr/>
          <p:nvPr/>
        </p:nvSpPr>
        <p:spPr>
          <a:xfrm>
            <a:off x="12178085" y="6097818"/>
            <a:ext cx="180000" cy="54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31DF7022-C095-5EC3-12D8-2A536BF50DB5}"/>
              </a:ext>
            </a:extLst>
          </p:cNvPr>
          <p:cNvCxnSpPr>
            <a:cxnSpLocks/>
            <a:endCxn id="40" idx="1"/>
          </p:cNvCxnSpPr>
          <p:nvPr/>
        </p:nvCxnSpPr>
        <p:spPr>
          <a:xfrm>
            <a:off x="9908088" y="6327343"/>
            <a:ext cx="1828588" cy="40475"/>
          </a:xfrm>
          <a:prstGeom prst="straightConnector1">
            <a:avLst/>
          </a:prstGeom>
          <a:ln>
            <a:solidFill>
              <a:srgbClr val="DCF2F0"/>
            </a:solidFill>
            <a:tailEnd type="triangle"/>
          </a:ln>
        </p:spPr>
        <p:style>
          <a:lnRef idx="3">
            <a:schemeClr val="accent5"/>
          </a:lnRef>
          <a:fillRef idx="0">
            <a:schemeClr val="accent5"/>
          </a:fillRef>
          <a:effectRef idx="2">
            <a:schemeClr val="accent5"/>
          </a:effectRef>
          <a:fontRef idx="minor">
            <a:schemeClr val="tx1"/>
          </a:fontRef>
        </p:style>
      </p:cxnSp>
      <p:sp>
        <p:nvSpPr>
          <p:cNvPr id="72" name="TextBox 7">
            <a:extLst>
              <a:ext uri="{FF2B5EF4-FFF2-40B4-BE49-F238E27FC236}">
                <a16:creationId xmlns:a16="http://schemas.microsoft.com/office/drawing/2014/main" id="{EDC22ACC-8916-F27B-B5B5-47A65EB7D75E}"/>
              </a:ext>
            </a:extLst>
          </p:cNvPr>
          <p:cNvSpPr txBox="1"/>
          <p:nvPr/>
        </p:nvSpPr>
        <p:spPr>
          <a:xfrm>
            <a:off x="1641681" y="2793646"/>
            <a:ext cx="6462659" cy="852862"/>
          </a:xfrm>
          <a:prstGeom prst="rect">
            <a:avLst/>
          </a:prstGeom>
        </p:spPr>
        <p:txBody>
          <a:bodyPr wrap="square" lIns="0" tIns="0" rIns="0" bIns="0" rtlCol="0" anchor="t">
            <a:spAutoFit/>
          </a:bodyPr>
          <a:lstStyle/>
          <a:p>
            <a:pPr>
              <a:lnSpc>
                <a:spcPts val="7567"/>
              </a:lnSpc>
            </a:pPr>
            <a:r>
              <a:rPr lang="en-US" sz="3600" spc="-68" dirty="0">
                <a:solidFill>
                  <a:schemeClr val="accent1">
                    <a:lumMod val="60000"/>
                    <a:lumOff val="40000"/>
                  </a:schemeClr>
                </a:solidFill>
                <a:latin typeface="Calibri (العناوين)"/>
              </a:rPr>
              <a:t>Mobilenetv2 and LSTM Architecture </a:t>
            </a:r>
          </a:p>
        </p:txBody>
      </p:sp>
      <p:pic>
        <p:nvPicPr>
          <p:cNvPr id="10" name="صورة 9" descr="صورة تحتوي على لقطة شاشة, دائرة كهربائية&#10;&#10;تم إنشاء الوصف تلقائياً">
            <a:extLst>
              <a:ext uri="{FF2B5EF4-FFF2-40B4-BE49-F238E27FC236}">
                <a16:creationId xmlns:a16="http://schemas.microsoft.com/office/drawing/2014/main" id="{475A35B8-A527-CEC2-590B-78F319DA9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988" y="5787036"/>
            <a:ext cx="2748280" cy="965377"/>
          </a:xfrm>
          <a:prstGeom prst="rect">
            <a:avLst/>
          </a:prstGeom>
        </p:spPr>
      </p:pic>
      <p:sp>
        <p:nvSpPr>
          <p:cNvPr id="11" name="TextBox 9">
            <a:extLst>
              <a:ext uri="{FF2B5EF4-FFF2-40B4-BE49-F238E27FC236}">
                <a16:creationId xmlns:a16="http://schemas.microsoft.com/office/drawing/2014/main" id="{41BA77A3-1230-E459-653C-CD573754507A}"/>
              </a:ext>
            </a:extLst>
          </p:cNvPr>
          <p:cNvSpPr txBox="1"/>
          <p:nvPr/>
        </p:nvSpPr>
        <p:spPr>
          <a:xfrm>
            <a:off x="5219077" y="7043741"/>
            <a:ext cx="2362200" cy="379399"/>
          </a:xfrm>
          <a:prstGeom prst="rect">
            <a:avLst/>
          </a:prstGeom>
        </p:spPr>
        <p:txBody>
          <a:bodyPr wrap="square" lIns="0" tIns="0" rIns="0" bIns="0" rtlCol="0" anchor="t">
            <a:spAutoFit/>
          </a:bodyPr>
          <a:lstStyle/>
          <a:p>
            <a:pPr algn="ctr">
              <a:lnSpc>
                <a:spcPts val="3079"/>
              </a:lnSpc>
            </a:pPr>
            <a:r>
              <a:rPr lang="en-US" sz="2200" dirty="0">
                <a:solidFill>
                  <a:srgbClr val="DCF2F0"/>
                </a:solidFill>
                <a:latin typeface="Inter"/>
              </a:rPr>
              <a:t>Mobilenetv2</a:t>
            </a:r>
          </a:p>
        </p:txBody>
      </p:sp>
      <p:pic>
        <p:nvPicPr>
          <p:cNvPr id="25" name="صورة 24" descr="صورة تحتوي على لقطة شاشة, التلون, الرسومات, التصميم&#10;&#10;تم إنشاء الوصف تلقائياً">
            <a:extLst>
              <a:ext uri="{FF2B5EF4-FFF2-40B4-BE49-F238E27FC236}">
                <a16:creationId xmlns:a16="http://schemas.microsoft.com/office/drawing/2014/main" id="{BD2835FB-8FB5-48F2-8225-A194225E4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664" y="5648553"/>
            <a:ext cx="1971421" cy="1359938"/>
          </a:xfrm>
          <a:prstGeom prst="rect">
            <a:avLst/>
          </a:prstGeom>
        </p:spPr>
      </p:pic>
      <p:sp>
        <p:nvSpPr>
          <p:cNvPr id="27" name="TextBox 9">
            <a:extLst>
              <a:ext uri="{FF2B5EF4-FFF2-40B4-BE49-F238E27FC236}">
                <a16:creationId xmlns:a16="http://schemas.microsoft.com/office/drawing/2014/main" id="{1D6F5364-A20D-84A8-02E0-5EB0A2C034E4}"/>
              </a:ext>
            </a:extLst>
          </p:cNvPr>
          <p:cNvSpPr txBox="1"/>
          <p:nvPr/>
        </p:nvSpPr>
        <p:spPr>
          <a:xfrm>
            <a:off x="11554837" y="7251888"/>
            <a:ext cx="2362200" cy="379399"/>
          </a:xfrm>
          <a:prstGeom prst="rect">
            <a:avLst/>
          </a:prstGeom>
        </p:spPr>
        <p:txBody>
          <a:bodyPr wrap="square" lIns="0" tIns="0" rIns="0" bIns="0" rtlCol="0" anchor="t">
            <a:spAutoFit/>
          </a:bodyPr>
          <a:lstStyle/>
          <a:p>
            <a:pPr algn="ctr">
              <a:lnSpc>
                <a:spcPts val="3079"/>
              </a:lnSpc>
            </a:pPr>
            <a:r>
              <a:rPr lang="en-GB" sz="2200" dirty="0">
                <a:solidFill>
                  <a:srgbClr val="DCF2F0"/>
                </a:solidFill>
                <a:latin typeface="Inter"/>
              </a:rPr>
              <a:t>Bidirectional LSTM</a:t>
            </a:r>
            <a:endParaRPr lang="en-US" sz="2200" dirty="0">
              <a:solidFill>
                <a:srgbClr val="DCF2F0"/>
              </a:solidFill>
              <a:latin typeface="Inter"/>
            </a:endParaRPr>
          </a:p>
        </p:txBody>
      </p:sp>
      <p:sp>
        <p:nvSpPr>
          <p:cNvPr id="28" name="Rectangle 18">
            <a:extLst>
              <a:ext uri="{FF2B5EF4-FFF2-40B4-BE49-F238E27FC236}">
                <a16:creationId xmlns:a16="http://schemas.microsoft.com/office/drawing/2014/main" id="{6FC686AB-31CF-1B6B-1574-D6AEE3AD7268}"/>
              </a:ext>
            </a:extLst>
          </p:cNvPr>
          <p:cNvSpPr/>
          <p:nvPr/>
        </p:nvSpPr>
        <p:spPr>
          <a:xfrm>
            <a:off x="6272369" y="6169501"/>
            <a:ext cx="360000" cy="36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9">
            <a:extLst>
              <a:ext uri="{FF2B5EF4-FFF2-40B4-BE49-F238E27FC236}">
                <a16:creationId xmlns:a16="http://schemas.microsoft.com/office/drawing/2014/main" id="{C7B8A5E5-B5C1-4550-1C2B-508250A555C9}"/>
              </a:ext>
            </a:extLst>
          </p:cNvPr>
          <p:cNvSpPr/>
          <p:nvPr/>
        </p:nvSpPr>
        <p:spPr>
          <a:xfrm>
            <a:off x="7262628" y="5790610"/>
            <a:ext cx="180000" cy="108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0">
            <a:extLst>
              <a:ext uri="{FF2B5EF4-FFF2-40B4-BE49-F238E27FC236}">
                <a16:creationId xmlns:a16="http://schemas.microsoft.com/office/drawing/2014/main" id="{6DBFE422-FEBF-42F8-E623-8F8D7071F0E1}"/>
              </a:ext>
            </a:extLst>
          </p:cNvPr>
          <p:cNvSpPr/>
          <p:nvPr/>
        </p:nvSpPr>
        <p:spPr>
          <a:xfrm>
            <a:off x="7040240" y="5944501"/>
            <a:ext cx="180000" cy="81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21">
            <a:extLst>
              <a:ext uri="{FF2B5EF4-FFF2-40B4-BE49-F238E27FC236}">
                <a16:creationId xmlns:a16="http://schemas.microsoft.com/office/drawing/2014/main" id="{17EDF44C-D616-0B1E-86F4-275A4A319464}"/>
              </a:ext>
            </a:extLst>
          </p:cNvPr>
          <p:cNvSpPr/>
          <p:nvPr/>
        </p:nvSpPr>
        <p:spPr>
          <a:xfrm>
            <a:off x="6817852" y="6076937"/>
            <a:ext cx="180000" cy="540000"/>
          </a:xfrm>
          <a:prstGeom prst="rect">
            <a:avLst/>
          </a:prstGeom>
          <a:solidFill>
            <a:srgbClr val="DCF2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Arrow Connector 30">
            <a:extLst>
              <a:ext uri="{FF2B5EF4-FFF2-40B4-BE49-F238E27FC236}">
                <a16:creationId xmlns:a16="http://schemas.microsoft.com/office/drawing/2014/main" id="{F2C66F60-E44A-3CC7-354B-8E3615D31028}"/>
              </a:ext>
            </a:extLst>
          </p:cNvPr>
          <p:cNvCxnSpPr>
            <a:cxnSpLocks/>
            <a:stCxn id="29" idx="3"/>
          </p:cNvCxnSpPr>
          <p:nvPr/>
        </p:nvCxnSpPr>
        <p:spPr>
          <a:xfrm>
            <a:off x="7442628" y="6330610"/>
            <a:ext cx="743720" cy="0"/>
          </a:xfrm>
          <a:prstGeom prst="straightConnector1">
            <a:avLst/>
          </a:prstGeom>
          <a:ln>
            <a:solidFill>
              <a:srgbClr val="DCF2F0"/>
            </a:solidFill>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0">
            <a:extLst>
              <a:ext uri="{FF2B5EF4-FFF2-40B4-BE49-F238E27FC236}">
                <a16:creationId xmlns:a16="http://schemas.microsoft.com/office/drawing/2014/main" id="{E987DC2F-2DD2-FD64-9314-A76A5ACEE461}"/>
              </a:ext>
            </a:extLst>
          </p:cNvPr>
          <p:cNvCxnSpPr>
            <a:cxnSpLocks/>
          </p:cNvCxnSpPr>
          <p:nvPr/>
        </p:nvCxnSpPr>
        <p:spPr>
          <a:xfrm flipV="1">
            <a:off x="14807916" y="5924537"/>
            <a:ext cx="724355" cy="406073"/>
          </a:xfrm>
          <a:prstGeom prst="straightConnector1">
            <a:avLst/>
          </a:prstGeom>
          <a:ln>
            <a:solidFill>
              <a:srgbClr val="DCF2F0"/>
            </a:solidFill>
            <a:tailEnd type="triangle"/>
          </a:ln>
        </p:spPr>
        <p:style>
          <a:lnRef idx="3">
            <a:schemeClr val="accent5"/>
          </a:lnRef>
          <a:fillRef idx="0">
            <a:schemeClr val="accent5"/>
          </a:fillRef>
          <a:effectRef idx="2">
            <a:schemeClr val="accent5"/>
          </a:effectRef>
          <a:fontRef idx="minor">
            <a:schemeClr val="tx1"/>
          </a:fontRef>
        </p:style>
      </p:cxnSp>
      <p:cxnSp>
        <p:nvCxnSpPr>
          <p:cNvPr id="37" name="Straight Arrow Connector 30">
            <a:extLst>
              <a:ext uri="{FF2B5EF4-FFF2-40B4-BE49-F238E27FC236}">
                <a16:creationId xmlns:a16="http://schemas.microsoft.com/office/drawing/2014/main" id="{FFB0258B-18FB-54DA-6B00-0DF33F9FC065}"/>
              </a:ext>
            </a:extLst>
          </p:cNvPr>
          <p:cNvCxnSpPr>
            <a:cxnSpLocks/>
          </p:cNvCxnSpPr>
          <p:nvPr/>
        </p:nvCxnSpPr>
        <p:spPr>
          <a:xfrm>
            <a:off x="14832968" y="6380714"/>
            <a:ext cx="674251" cy="309069"/>
          </a:xfrm>
          <a:prstGeom prst="straightConnector1">
            <a:avLst/>
          </a:prstGeom>
          <a:ln>
            <a:solidFill>
              <a:srgbClr val="DCF2F0"/>
            </a:solidFill>
            <a:tailEnd type="triangle"/>
          </a:ln>
        </p:spPr>
        <p:style>
          <a:lnRef idx="3">
            <a:schemeClr val="accent5"/>
          </a:lnRef>
          <a:fillRef idx="0">
            <a:schemeClr val="accent5"/>
          </a:fillRef>
          <a:effectRef idx="2">
            <a:schemeClr val="accent5"/>
          </a:effectRef>
          <a:fontRef idx="minor">
            <a:schemeClr val="tx1"/>
          </a:fontRef>
        </p:style>
      </p:cxnSp>
      <p:sp>
        <p:nvSpPr>
          <p:cNvPr id="51" name="TextBox 9">
            <a:extLst>
              <a:ext uri="{FF2B5EF4-FFF2-40B4-BE49-F238E27FC236}">
                <a16:creationId xmlns:a16="http://schemas.microsoft.com/office/drawing/2014/main" id="{E1567DAC-26BE-BE6B-A475-2E90E743E132}"/>
              </a:ext>
            </a:extLst>
          </p:cNvPr>
          <p:cNvSpPr txBox="1"/>
          <p:nvPr/>
        </p:nvSpPr>
        <p:spPr>
          <a:xfrm>
            <a:off x="15785248" y="5657251"/>
            <a:ext cx="1119027" cy="341133"/>
          </a:xfrm>
          <a:prstGeom prst="rect">
            <a:avLst/>
          </a:prstGeom>
        </p:spPr>
        <p:txBody>
          <a:bodyPr wrap="square" lIns="0" tIns="0" rIns="0" bIns="0" rtlCol="0" anchor="t">
            <a:spAutoFit/>
          </a:bodyPr>
          <a:lstStyle/>
          <a:p>
            <a:r>
              <a:rPr lang="en-GB" sz="2200" dirty="0">
                <a:solidFill>
                  <a:srgbClr val="DCF2F0"/>
                </a:solidFill>
                <a:latin typeface="Inter"/>
              </a:rPr>
              <a:t>Anomaly</a:t>
            </a:r>
          </a:p>
        </p:txBody>
      </p:sp>
      <p:sp>
        <p:nvSpPr>
          <p:cNvPr id="52" name="TextBox 9">
            <a:extLst>
              <a:ext uri="{FF2B5EF4-FFF2-40B4-BE49-F238E27FC236}">
                <a16:creationId xmlns:a16="http://schemas.microsoft.com/office/drawing/2014/main" id="{6CE8BF1A-B6E5-216F-C2B0-2B8F6A2D1BBE}"/>
              </a:ext>
            </a:extLst>
          </p:cNvPr>
          <p:cNvSpPr txBox="1"/>
          <p:nvPr/>
        </p:nvSpPr>
        <p:spPr>
          <a:xfrm>
            <a:off x="15925656" y="6582555"/>
            <a:ext cx="896639" cy="338554"/>
          </a:xfrm>
          <a:prstGeom prst="rect">
            <a:avLst/>
          </a:prstGeom>
        </p:spPr>
        <p:txBody>
          <a:bodyPr wrap="square" lIns="0" tIns="0" rIns="0" bIns="0" rtlCol="0" anchor="t">
            <a:spAutoFit/>
          </a:bodyPr>
          <a:lstStyle/>
          <a:p>
            <a:r>
              <a:rPr lang="en-GB" sz="2200" dirty="0">
                <a:solidFill>
                  <a:srgbClr val="DCF2F0"/>
                </a:solidFill>
                <a:latin typeface="Inter"/>
              </a:rPr>
              <a:t>Normal</a:t>
            </a:r>
          </a:p>
        </p:txBody>
      </p:sp>
    </p:spTree>
    <p:extLst>
      <p:ext uri="{BB962C8B-B14F-4D97-AF65-F5344CB8AC3E}">
        <p14:creationId xmlns:p14="http://schemas.microsoft.com/office/powerpoint/2010/main" val="24266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par>
                                <p:cTn id="23" presetID="22" presetClass="entr" presetSubtype="8"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42" presetClass="entr" presetSubtype="0" fill="hold" grpId="0"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22" presetClass="entr" presetSubtype="8" fill="hold" grpId="0" nodeType="withEffect">
                                  <p:stCondLst>
                                    <p:cond delay="5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par>
                                <p:cTn id="40" presetID="22" presetClass="entr" presetSubtype="8"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par>
                                <p:cTn id="43" presetID="22" presetClass="entr" presetSubtype="8" fill="hold" grpId="0" nodeType="withEffect">
                                  <p:stCondLst>
                                    <p:cond delay="50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nodeType="withEffect">
                                  <p:stCondLst>
                                    <p:cond delay="50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2" presetClass="entr" presetSubtype="9" fill="hold" nodeType="withEffect">
                                  <p:stCondLst>
                                    <p:cond delay="500"/>
                                  </p:stCondLst>
                                  <p:childTnLst>
                                    <p:set>
                                      <p:cBhvr>
                                        <p:cTn id="53" dur="1" fill="hold">
                                          <p:stCondLst>
                                            <p:cond delay="0"/>
                                          </p:stCondLst>
                                        </p:cTn>
                                        <p:tgtEl>
                                          <p:spTgt spid="58"/>
                                        </p:tgtEl>
                                        <p:attrNameLst>
                                          <p:attrName>style.visibility</p:attrName>
                                        </p:attrNameLst>
                                      </p:cBhvr>
                                      <p:to>
                                        <p:strVal val="visible"/>
                                      </p:to>
                                    </p:set>
                                    <p:anim calcmode="lin" valueType="num">
                                      <p:cBhvr additive="base">
                                        <p:cTn id="54" dur="500" fill="hold"/>
                                        <p:tgtEl>
                                          <p:spTgt spid="58"/>
                                        </p:tgtEl>
                                        <p:attrNameLst>
                                          <p:attrName>ppt_x</p:attrName>
                                        </p:attrNameLst>
                                      </p:cBhvr>
                                      <p:tavLst>
                                        <p:tav tm="0">
                                          <p:val>
                                            <p:strVal val="0-#ppt_w/2"/>
                                          </p:val>
                                        </p:tav>
                                        <p:tav tm="100000">
                                          <p:val>
                                            <p:strVal val="#ppt_x"/>
                                          </p:val>
                                        </p:tav>
                                      </p:tavLst>
                                    </p:anim>
                                    <p:anim calcmode="lin" valueType="num">
                                      <p:cBhvr additive="base">
                                        <p:cTn id="55" dur="500" fill="hold"/>
                                        <p:tgtEl>
                                          <p:spTgt spid="58"/>
                                        </p:tgtEl>
                                        <p:attrNameLst>
                                          <p:attrName>ppt_y</p:attrName>
                                        </p:attrNameLst>
                                      </p:cBhvr>
                                      <p:tavLst>
                                        <p:tav tm="0">
                                          <p:val>
                                            <p:strVal val="0-#ppt_h/2"/>
                                          </p:val>
                                        </p:tav>
                                        <p:tav tm="100000">
                                          <p:val>
                                            <p:strVal val="#ppt_y"/>
                                          </p:val>
                                        </p:tav>
                                      </p:tavLst>
                                    </p:anim>
                                  </p:childTnLst>
                                </p:cTn>
                              </p:par>
                              <p:par>
                                <p:cTn id="56" presetID="22" presetClass="entr" presetSubtype="8" fill="hold" grpId="0" nodeType="withEffect">
                                  <p:stCondLst>
                                    <p:cond delay="1000"/>
                                  </p:stCondLst>
                                  <p:childTnLst>
                                    <p:set>
                                      <p:cBhvr>
                                        <p:cTn id="57" dur="1" fill="hold">
                                          <p:stCondLst>
                                            <p:cond delay="0"/>
                                          </p:stCondLst>
                                        </p:cTn>
                                        <p:tgtEl>
                                          <p:spTgt spid="40"/>
                                        </p:tgtEl>
                                        <p:attrNameLst>
                                          <p:attrName>style.visibility</p:attrName>
                                        </p:attrNameLst>
                                      </p:cBhvr>
                                      <p:to>
                                        <p:strVal val="visible"/>
                                      </p:to>
                                    </p:set>
                                    <p:animEffect transition="in" filter="wipe(left)">
                                      <p:cBhvr>
                                        <p:cTn id="58" dur="500"/>
                                        <p:tgtEl>
                                          <p:spTgt spid="40"/>
                                        </p:tgtEl>
                                      </p:cBhvr>
                                    </p:animEffect>
                                  </p:childTnLst>
                                </p:cTn>
                              </p:par>
                              <p:par>
                                <p:cTn id="59" presetID="22" presetClass="entr" presetSubtype="8" fill="hold" grpId="0" nodeType="withEffect">
                                  <p:stCondLst>
                                    <p:cond delay="100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500"/>
                                        <p:tgtEl>
                                          <p:spTgt spid="41"/>
                                        </p:tgtEl>
                                      </p:cBhvr>
                                    </p:animEffect>
                                  </p:childTnLst>
                                </p:cTn>
                              </p:par>
                              <p:par>
                                <p:cTn id="62" presetID="22" presetClass="entr" presetSubtype="8" fill="hold" grpId="0" nodeType="withEffect">
                                  <p:stCondLst>
                                    <p:cond delay="100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par>
                                <p:cTn id="65" presetID="42" presetClass="entr" presetSubtype="0" fill="hold" grpId="0" nodeType="withEffect">
                                  <p:stCondLst>
                                    <p:cond delay="25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5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000"/>
                                        <p:tgtEl>
                                          <p:spTgt spid="27"/>
                                        </p:tgtEl>
                                      </p:cBhvr>
                                    </p:animEffect>
                                    <p:anim calcmode="lin" valueType="num">
                                      <p:cBhvr>
                                        <p:cTn id="73" dur="1000" fill="hold"/>
                                        <p:tgtEl>
                                          <p:spTgt spid="27"/>
                                        </p:tgtEl>
                                        <p:attrNameLst>
                                          <p:attrName>ppt_x</p:attrName>
                                        </p:attrNameLst>
                                      </p:cBhvr>
                                      <p:tavLst>
                                        <p:tav tm="0">
                                          <p:val>
                                            <p:strVal val="#ppt_x"/>
                                          </p:val>
                                        </p:tav>
                                        <p:tav tm="100000">
                                          <p:val>
                                            <p:strVal val="#ppt_x"/>
                                          </p:val>
                                        </p:tav>
                                      </p:tavLst>
                                    </p:anim>
                                    <p:anim calcmode="lin" valueType="num">
                                      <p:cBhvr>
                                        <p:cTn id="74" dur="1000" fill="hold"/>
                                        <p:tgtEl>
                                          <p:spTgt spid="27"/>
                                        </p:tgtEl>
                                        <p:attrNameLst>
                                          <p:attrName>ppt_y</p:attrName>
                                        </p:attrNameLst>
                                      </p:cBhvr>
                                      <p:tavLst>
                                        <p:tav tm="0">
                                          <p:val>
                                            <p:strVal val="#ppt_y+.1"/>
                                          </p:val>
                                        </p:tav>
                                        <p:tav tm="100000">
                                          <p:val>
                                            <p:strVal val="#ppt_y"/>
                                          </p:val>
                                        </p:tav>
                                      </p:tavLst>
                                    </p:anim>
                                  </p:childTnLst>
                                </p:cTn>
                              </p:par>
                              <p:par>
                                <p:cTn id="75" presetID="22" presetClass="entr" presetSubtype="8" fill="hold" grpId="0" nodeType="withEffect">
                                  <p:stCondLst>
                                    <p:cond delay="50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par>
                                <p:cTn id="78" presetID="22" presetClass="entr" presetSubtype="8" fill="hold" grpId="0" nodeType="withEffect">
                                  <p:stCondLst>
                                    <p:cond delay="500"/>
                                  </p:stCondLst>
                                  <p:childTnLst>
                                    <p:set>
                                      <p:cBhvr>
                                        <p:cTn id="79" dur="1" fill="hold">
                                          <p:stCondLst>
                                            <p:cond delay="0"/>
                                          </p:stCondLst>
                                        </p:cTn>
                                        <p:tgtEl>
                                          <p:spTgt spid="32"/>
                                        </p:tgtEl>
                                        <p:attrNameLst>
                                          <p:attrName>style.visibility</p:attrName>
                                        </p:attrNameLst>
                                      </p:cBhvr>
                                      <p:to>
                                        <p:strVal val="visible"/>
                                      </p:to>
                                    </p:set>
                                    <p:animEffect transition="in" filter="wipe(left)">
                                      <p:cBhvr>
                                        <p:cTn id="80" dur="500"/>
                                        <p:tgtEl>
                                          <p:spTgt spid="32"/>
                                        </p:tgtEl>
                                      </p:cBhvr>
                                    </p:animEffect>
                                  </p:childTnLst>
                                </p:cTn>
                              </p:par>
                              <p:par>
                                <p:cTn id="81" presetID="22" presetClass="entr" presetSubtype="8" fill="hold" grpId="0" nodeType="withEffect">
                                  <p:stCondLst>
                                    <p:cond delay="500"/>
                                  </p:stCondLst>
                                  <p:childTnLst>
                                    <p:set>
                                      <p:cBhvr>
                                        <p:cTn id="82" dur="1" fill="hold">
                                          <p:stCondLst>
                                            <p:cond delay="0"/>
                                          </p:stCondLst>
                                        </p:cTn>
                                        <p:tgtEl>
                                          <p:spTgt spid="30"/>
                                        </p:tgtEl>
                                        <p:attrNameLst>
                                          <p:attrName>style.visibility</p:attrName>
                                        </p:attrNameLst>
                                      </p:cBhvr>
                                      <p:to>
                                        <p:strVal val="visible"/>
                                      </p:to>
                                    </p:set>
                                    <p:animEffect transition="in" filter="wipe(left)">
                                      <p:cBhvr>
                                        <p:cTn id="83" dur="500"/>
                                        <p:tgtEl>
                                          <p:spTgt spid="30"/>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29"/>
                                        </p:tgtEl>
                                        <p:attrNameLst>
                                          <p:attrName>style.visibility</p:attrName>
                                        </p:attrNameLst>
                                      </p:cBhvr>
                                      <p:to>
                                        <p:strVal val="visible"/>
                                      </p:to>
                                    </p:set>
                                    <p:animEffect transition="in" filter="wipe(left)">
                                      <p:cBhvr>
                                        <p:cTn id="86" dur="500"/>
                                        <p:tgtEl>
                                          <p:spTgt spid="29"/>
                                        </p:tgtEl>
                                      </p:cBhvr>
                                    </p:animEffect>
                                  </p:childTnLst>
                                </p:cTn>
                              </p:par>
                              <p:par>
                                <p:cTn id="87" presetID="22" presetClass="entr" presetSubtype="8" fill="hold" nodeType="withEffect">
                                  <p:stCondLst>
                                    <p:cond delay="500"/>
                                  </p:stCondLst>
                                  <p:childTnLst>
                                    <p:set>
                                      <p:cBhvr>
                                        <p:cTn id="88" dur="1" fill="hold">
                                          <p:stCondLst>
                                            <p:cond delay="0"/>
                                          </p:stCondLst>
                                        </p:cTn>
                                        <p:tgtEl>
                                          <p:spTgt spid="33"/>
                                        </p:tgtEl>
                                        <p:attrNameLst>
                                          <p:attrName>style.visibility</p:attrName>
                                        </p:attrNameLst>
                                      </p:cBhvr>
                                      <p:to>
                                        <p:strVal val="visible"/>
                                      </p:to>
                                    </p:set>
                                    <p:animEffect transition="in" filter="wipe(left)">
                                      <p:cBhvr>
                                        <p:cTn id="89" dur="500"/>
                                        <p:tgtEl>
                                          <p:spTgt spid="33"/>
                                        </p:tgtEl>
                                      </p:cBhvr>
                                    </p:animEffect>
                                  </p:childTnLst>
                                </p:cTn>
                              </p:par>
                              <p:par>
                                <p:cTn id="90" presetID="22" presetClass="entr" presetSubtype="8" fill="hold" nodeType="withEffect">
                                  <p:stCondLst>
                                    <p:cond delay="50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par>
                                <p:cTn id="93" presetID="22" presetClass="entr" presetSubtype="8" fill="hold" nodeType="withEffect">
                                  <p:stCondLst>
                                    <p:cond delay="500"/>
                                  </p:stCondLst>
                                  <p:childTnLst>
                                    <p:set>
                                      <p:cBhvr>
                                        <p:cTn id="94" dur="1" fill="hold">
                                          <p:stCondLst>
                                            <p:cond delay="0"/>
                                          </p:stCondLst>
                                        </p:cTn>
                                        <p:tgtEl>
                                          <p:spTgt spid="37"/>
                                        </p:tgtEl>
                                        <p:attrNameLst>
                                          <p:attrName>style.visibility</p:attrName>
                                        </p:attrNameLst>
                                      </p:cBhvr>
                                      <p:to>
                                        <p:strVal val="visible"/>
                                      </p:to>
                                    </p:set>
                                    <p:animEffect transition="in" filter="wipe(left)">
                                      <p:cBhvr>
                                        <p:cTn id="95" dur="500"/>
                                        <p:tgtEl>
                                          <p:spTgt spid="37"/>
                                        </p:tgtEl>
                                      </p:cBhvr>
                                    </p:animEffect>
                                  </p:childTnLst>
                                </p:cTn>
                              </p:par>
                              <p:par>
                                <p:cTn id="96" presetID="42" presetClass="entr" presetSubtype="0" fill="hold" grpId="0" nodeType="withEffect">
                                  <p:stCondLst>
                                    <p:cond delay="25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1000"/>
                                        <p:tgtEl>
                                          <p:spTgt spid="51"/>
                                        </p:tgtEl>
                                      </p:cBhvr>
                                    </p:animEffect>
                                    <p:anim calcmode="lin" valueType="num">
                                      <p:cBhvr>
                                        <p:cTn id="99" dur="1000" fill="hold"/>
                                        <p:tgtEl>
                                          <p:spTgt spid="51"/>
                                        </p:tgtEl>
                                        <p:attrNameLst>
                                          <p:attrName>ppt_x</p:attrName>
                                        </p:attrNameLst>
                                      </p:cBhvr>
                                      <p:tavLst>
                                        <p:tav tm="0">
                                          <p:val>
                                            <p:strVal val="#ppt_x"/>
                                          </p:val>
                                        </p:tav>
                                        <p:tav tm="100000">
                                          <p:val>
                                            <p:strVal val="#ppt_x"/>
                                          </p:val>
                                        </p:tav>
                                      </p:tavLst>
                                    </p:anim>
                                    <p:anim calcmode="lin" valueType="num">
                                      <p:cBhvr>
                                        <p:cTn id="100" dur="1000" fill="hold"/>
                                        <p:tgtEl>
                                          <p:spTgt spid="5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25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1000"/>
                                        <p:tgtEl>
                                          <p:spTgt spid="52"/>
                                        </p:tgtEl>
                                      </p:cBhvr>
                                    </p:animEffect>
                                    <p:anim calcmode="lin" valueType="num">
                                      <p:cBhvr>
                                        <p:cTn id="104" dur="1000" fill="hold"/>
                                        <p:tgtEl>
                                          <p:spTgt spid="52"/>
                                        </p:tgtEl>
                                        <p:attrNameLst>
                                          <p:attrName>ppt_x</p:attrName>
                                        </p:attrNameLst>
                                      </p:cBhvr>
                                      <p:tavLst>
                                        <p:tav tm="0">
                                          <p:val>
                                            <p:strVal val="#ppt_x"/>
                                          </p:val>
                                        </p:tav>
                                        <p:tav tm="100000">
                                          <p:val>
                                            <p:strVal val="#ppt_x"/>
                                          </p:val>
                                        </p:tav>
                                      </p:tavLst>
                                    </p:anim>
                                    <p:anim calcmode="lin" valueType="num">
                                      <p:cBhvr>
                                        <p:cTn id="105" dur="1000" fill="hold"/>
                                        <p:tgtEl>
                                          <p:spTgt spid="52"/>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250"/>
                                  </p:stCondLst>
                                  <p:childTnLst>
                                    <p:set>
                                      <p:cBhvr>
                                        <p:cTn id="107" dur="1" fill="hold">
                                          <p:stCondLst>
                                            <p:cond delay="0"/>
                                          </p:stCondLst>
                                        </p:cTn>
                                        <p:tgtEl>
                                          <p:spTgt spid="10"/>
                                        </p:tgtEl>
                                        <p:attrNameLst>
                                          <p:attrName>style.visibility</p:attrName>
                                        </p:attrNameLst>
                                      </p:cBhvr>
                                      <p:to>
                                        <p:strVal val="visible"/>
                                      </p:to>
                                    </p:set>
                                    <p:animEffect transition="in" filter="fade">
                                      <p:cBhvr>
                                        <p:cTn id="108" dur="1000"/>
                                        <p:tgtEl>
                                          <p:spTgt spid="10"/>
                                        </p:tgtEl>
                                      </p:cBhvr>
                                    </p:animEffect>
                                    <p:anim calcmode="lin" valueType="num">
                                      <p:cBhvr>
                                        <p:cTn id="109" dur="1000" fill="hold"/>
                                        <p:tgtEl>
                                          <p:spTgt spid="10"/>
                                        </p:tgtEl>
                                        <p:attrNameLst>
                                          <p:attrName>ppt_x</p:attrName>
                                        </p:attrNameLst>
                                      </p:cBhvr>
                                      <p:tavLst>
                                        <p:tav tm="0">
                                          <p:val>
                                            <p:strVal val="#ppt_x"/>
                                          </p:val>
                                        </p:tav>
                                        <p:tav tm="100000">
                                          <p:val>
                                            <p:strVal val="#ppt_x"/>
                                          </p:val>
                                        </p:tav>
                                      </p:tavLst>
                                    </p:anim>
                                    <p:anim calcmode="lin" valueType="num">
                                      <p:cBhvr>
                                        <p:cTn id="110" dur="1000" fill="hold"/>
                                        <p:tgtEl>
                                          <p:spTgt spid="10"/>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25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1000"/>
                                        <p:tgtEl>
                                          <p:spTgt spid="25"/>
                                        </p:tgtEl>
                                      </p:cBhvr>
                                    </p:animEffect>
                                    <p:anim calcmode="lin" valueType="num">
                                      <p:cBhvr>
                                        <p:cTn id="114" dur="1000" fill="hold"/>
                                        <p:tgtEl>
                                          <p:spTgt spid="25"/>
                                        </p:tgtEl>
                                        <p:attrNameLst>
                                          <p:attrName>ppt_x</p:attrName>
                                        </p:attrNameLst>
                                      </p:cBhvr>
                                      <p:tavLst>
                                        <p:tav tm="0">
                                          <p:val>
                                            <p:strVal val="#ppt_x"/>
                                          </p:val>
                                        </p:tav>
                                        <p:tav tm="100000">
                                          <p:val>
                                            <p:strVal val="#ppt_x"/>
                                          </p:val>
                                        </p:tav>
                                      </p:tavLst>
                                    </p:anim>
                                    <p:anim calcmode="lin" valueType="num">
                                      <p:cBhvr>
                                        <p:cTn id="11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6" grpId="0" animBg="1"/>
      <p:bldP spid="17" grpId="0" animBg="1"/>
      <p:bldP spid="18" grpId="0" animBg="1"/>
      <p:bldP spid="19" grpId="0" animBg="1"/>
      <p:bldP spid="20" grpId="0" animBg="1"/>
      <p:bldP spid="21" grpId="0" animBg="1"/>
      <p:bldP spid="22" grpId="0" animBg="1"/>
      <p:bldP spid="40" grpId="0" animBg="1"/>
      <p:bldP spid="41" grpId="0" animBg="1"/>
      <p:bldP spid="42" grpId="0" animBg="1"/>
      <p:bldP spid="72" grpId="0"/>
      <p:bldP spid="11" grpId="0"/>
      <p:bldP spid="27" grpId="0"/>
      <p:bldP spid="28" grpId="0" animBg="1"/>
      <p:bldP spid="29" grpId="0" animBg="1"/>
      <p:bldP spid="30" grpId="0" animBg="1"/>
      <p:bldP spid="32" grpId="0" animBg="1"/>
      <p:bldP spid="51"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3E38231-FB7F-FDA8-10BE-30B57F27F539}"/>
              </a:ext>
            </a:extLst>
          </p:cNvPr>
          <p:cNvSpPr txBox="1"/>
          <p:nvPr/>
        </p:nvSpPr>
        <p:spPr>
          <a:xfrm>
            <a:off x="1981200" y="2781300"/>
            <a:ext cx="8610600" cy="1128514"/>
          </a:xfrm>
          <a:prstGeom prst="rect">
            <a:avLst/>
          </a:prstGeom>
        </p:spPr>
        <p:txBody>
          <a:bodyPr wrap="square" lIns="0" tIns="0" rIns="0" bIns="0" rtlCol="0" anchor="t">
            <a:spAutoFit/>
          </a:bodyPr>
          <a:lstStyle/>
          <a:p>
            <a:pPr algn="l">
              <a:lnSpc>
                <a:spcPts val="8807"/>
              </a:lnSpc>
            </a:pPr>
            <a:r>
              <a:rPr lang="en-US" sz="7934" spc="-79" dirty="0">
                <a:solidFill>
                  <a:srgbClr val="DCF2F0"/>
                </a:solidFill>
                <a:latin typeface="Calibri (العناوين)"/>
              </a:rPr>
              <a:t>Implementation</a:t>
            </a:r>
          </a:p>
        </p:txBody>
      </p:sp>
      <p:sp>
        <p:nvSpPr>
          <p:cNvPr id="3" name="TextBox 2">
            <a:extLst>
              <a:ext uri="{FF2B5EF4-FFF2-40B4-BE49-F238E27FC236}">
                <a16:creationId xmlns:a16="http://schemas.microsoft.com/office/drawing/2014/main" id="{AD9582FB-4AF8-823B-997E-F65832F6AA1D}"/>
              </a:ext>
            </a:extLst>
          </p:cNvPr>
          <p:cNvSpPr txBox="1"/>
          <p:nvPr/>
        </p:nvSpPr>
        <p:spPr>
          <a:xfrm>
            <a:off x="1981200" y="4589502"/>
            <a:ext cx="3657600" cy="2241768"/>
          </a:xfrm>
          <a:prstGeom prst="rect">
            <a:avLst/>
          </a:prstGeom>
          <a:noFill/>
        </p:spPr>
        <p:txBody>
          <a:bodyPr wrap="square" rtlCol="0">
            <a:spAutoFit/>
          </a:bodyPr>
          <a:lstStyle/>
          <a:p>
            <a:pPr>
              <a:lnSpc>
                <a:spcPct val="150000"/>
              </a:lnSpc>
            </a:pPr>
            <a:r>
              <a:rPr lang="en-GB" sz="2400" dirty="0">
                <a:solidFill>
                  <a:schemeClr val="accent1">
                    <a:lumMod val="60000"/>
                    <a:lumOff val="40000"/>
                  </a:schemeClr>
                </a:solidFill>
                <a:latin typeface="Inter" panose="020B0604020202020204" charset="0"/>
                <a:ea typeface="Inter" panose="020B0604020202020204" charset="0"/>
              </a:rPr>
              <a:t>▶ Preprocessing</a:t>
            </a:r>
          </a:p>
          <a:p>
            <a:pPr>
              <a:lnSpc>
                <a:spcPct val="150000"/>
              </a:lnSpc>
            </a:pPr>
            <a:r>
              <a:rPr lang="en-GB" sz="2400" dirty="0">
                <a:solidFill>
                  <a:schemeClr val="accent1">
                    <a:lumMod val="60000"/>
                    <a:lumOff val="40000"/>
                  </a:schemeClr>
                </a:solidFill>
                <a:latin typeface="Inter" panose="020B0604020202020204" charset="0"/>
                <a:ea typeface="Inter" panose="020B0604020202020204" charset="0"/>
              </a:rPr>
              <a:t>▶ </a:t>
            </a:r>
            <a:r>
              <a:rPr lang="en-US" sz="2400" dirty="0">
                <a:solidFill>
                  <a:schemeClr val="accent1">
                    <a:lumMod val="60000"/>
                    <a:lumOff val="40000"/>
                  </a:schemeClr>
                </a:solidFill>
                <a:latin typeface="Inter"/>
              </a:rPr>
              <a:t>Mobilenetv2</a:t>
            </a:r>
            <a:endParaRPr lang="en-GB" sz="2400" dirty="0">
              <a:solidFill>
                <a:schemeClr val="accent1">
                  <a:lumMod val="60000"/>
                  <a:lumOff val="40000"/>
                </a:schemeClr>
              </a:solidFill>
              <a:latin typeface="Inter" panose="020B0604020202020204" charset="0"/>
              <a:ea typeface="Inter" panose="020B0604020202020204" charset="0"/>
            </a:endParaRPr>
          </a:p>
          <a:p>
            <a:pPr>
              <a:lnSpc>
                <a:spcPct val="150000"/>
              </a:lnSpc>
            </a:pPr>
            <a:r>
              <a:rPr lang="en-GB" sz="2400" dirty="0">
                <a:solidFill>
                  <a:schemeClr val="accent1">
                    <a:lumMod val="60000"/>
                    <a:lumOff val="40000"/>
                  </a:schemeClr>
                </a:solidFill>
                <a:latin typeface="Inter" panose="020B0604020202020204" charset="0"/>
                <a:ea typeface="Inter" panose="020B0604020202020204" charset="0"/>
              </a:rPr>
              <a:t>▶ </a:t>
            </a:r>
            <a:r>
              <a:rPr lang="en-GB" sz="2400" dirty="0">
                <a:solidFill>
                  <a:schemeClr val="accent1">
                    <a:lumMod val="60000"/>
                    <a:lumOff val="40000"/>
                  </a:schemeClr>
                </a:solidFill>
              </a:rPr>
              <a:t>Bidirectional LSTM</a:t>
            </a:r>
            <a:endParaRPr lang="en-GB" sz="2400" dirty="0">
              <a:solidFill>
                <a:schemeClr val="accent1">
                  <a:lumMod val="60000"/>
                  <a:lumOff val="40000"/>
                </a:schemeClr>
              </a:solidFill>
              <a:latin typeface="Inter" panose="020B0604020202020204" charset="0"/>
              <a:ea typeface="Inter" panose="020B0604020202020204" charset="0"/>
            </a:endParaRPr>
          </a:p>
          <a:p>
            <a:pPr>
              <a:lnSpc>
                <a:spcPct val="150000"/>
              </a:lnSpc>
            </a:pPr>
            <a:r>
              <a:rPr lang="en-GB" sz="2400" dirty="0">
                <a:solidFill>
                  <a:schemeClr val="accent1">
                    <a:lumMod val="60000"/>
                    <a:lumOff val="40000"/>
                  </a:schemeClr>
                </a:solidFill>
                <a:latin typeface="Inter" panose="020B0604020202020204" charset="0"/>
                <a:ea typeface="Inter" panose="020B0604020202020204" charset="0"/>
              </a:rPr>
              <a:t>▶ Evaluation Metrics</a:t>
            </a:r>
          </a:p>
        </p:txBody>
      </p:sp>
      <p:pic>
        <p:nvPicPr>
          <p:cNvPr id="5" name="Picture 4">
            <a:extLst>
              <a:ext uri="{FF2B5EF4-FFF2-40B4-BE49-F238E27FC236}">
                <a16:creationId xmlns:a16="http://schemas.microsoft.com/office/drawing/2014/main" id="{EB6E8355-5D5E-8632-18CD-41E1D77A0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200" y="3873486"/>
            <a:ext cx="6896100" cy="6896100"/>
          </a:xfrm>
          <a:prstGeom prst="rect">
            <a:avLst/>
          </a:prstGeom>
        </p:spPr>
      </p:pic>
    </p:spTree>
    <p:extLst>
      <p:ext uri="{BB962C8B-B14F-4D97-AF65-F5344CB8AC3E}">
        <p14:creationId xmlns:p14="http://schemas.microsoft.com/office/powerpoint/2010/main" val="429035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11">
            <a:extLst>
              <a:ext uri="{FF2B5EF4-FFF2-40B4-BE49-F238E27FC236}">
                <a16:creationId xmlns:a16="http://schemas.microsoft.com/office/drawing/2014/main" id="{730E9A18-3EEE-5AB1-9CF5-95A68894EC54}"/>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14</a:t>
            </a:r>
          </a:p>
        </p:txBody>
      </p:sp>
      <p:sp>
        <p:nvSpPr>
          <p:cNvPr id="53" name="TextBox 9">
            <a:extLst>
              <a:ext uri="{FF2B5EF4-FFF2-40B4-BE49-F238E27FC236}">
                <a16:creationId xmlns:a16="http://schemas.microsoft.com/office/drawing/2014/main" id="{0BA8BB4F-094F-715F-D9E5-B4EC4290E058}"/>
              </a:ext>
            </a:extLst>
          </p:cNvPr>
          <p:cNvSpPr txBox="1"/>
          <p:nvPr/>
        </p:nvSpPr>
        <p:spPr>
          <a:xfrm>
            <a:off x="814402" y="656054"/>
            <a:ext cx="3831339" cy="364523"/>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54" name="TextBox 9">
            <a:extLst>
              <a:ext uri="{FF2B5EF4-FFF2-40B4-BE49-F238E27FC236}">
                <a16:creationId xmlns:a16="http://schemas.microsoft.com/office/drawing/2014/main" id="{C0E3B03E-7868-5F7E-083F-00A66D197B31}"/>
              </a:ext>
            </a:extLst>
          </p:cNvPr>
          <p:cNvSpPr txBox="1"/>
          <p:nvPr/>
        </p:nvSpPr>
        <p:spPr>
          <a:xfrm>
            <a:off x="1219200" y="1062318"/>
            <a:ext cx="2424380" cy="372603"/>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Implementation</a:t>
            </a:r>
          </a:p>
        </p:txBody>
      </p:sp>
      <p:sp>
        <p:nvSpPr>
          <p:cNvPr id="55" name="TextBox 7">
            <a:extLst>
              <a:ext uri="{FF2B5EF4-FFF2-40B4-BE49-F238E27FC236}">
                <a16:creationId xmlns:a16="http://schemas.microsoft.com/office/drawing/2014/main" id="{FA77CD6E-1132-A72E-8F57-D54CD4C5F1B3}"/>
              </a:ext>
            </a:extLst>
          </p:cNvPr>
          <p:cNvSpPr txBox="1"/>
          <p:nvPr/>
        </p:nvSpPr>
        <p:spPr>
          <a:xfrm>
            <a:off x="1641681" y="2084659"/>
            <a:ext cx="9102519" cy="974626"/>
          </a:xfrm>
          <a:prstGeom prst="rect">
            <a:avLst/>
          </a:prstGeom>
        </p:spPr>
        <p:txBody>
          <a:bodyPr wrap="square" lIns="0" tIns="0" rIns="0" bIns="0" rtlCol="0" anchor="t">
            <a:spAutoFit/>
          </a:bodyPr>
          <a:lstStyle/>
          <a:p>
            <a:pPr algn="l">
              <a:lnSpc>
                <a:spcPts val="7567"/>
              </a:lnSpc>
            </a:pPr>
            <a:r>
              <a:rPr lang="en-US" sz="6817" spc="-68" dirty="0">
                <a:solidFill>
                  <a:srgbClr val="DCF2F0"/>
                </a:solidFill>
                <a:latin typeface="Calibri (العناوين)"/>
              </a:rPr>
              <a:t>Preprocessing</a:t>
            </a:r>
          </a:p>
        </p:txBody>
      </p:sp>
      <p:pic>
        <p:nvPicPr>
          <p:cNvPr id="5" name="صورة 4" descr="صورة تحتوي على لقطة شاشة, سيارة&#10;&#10;تم إنشاء الوصف تلقائياً">
            <a:extLst>
              <a:ext uri="{FF2B5EF4-FFF2-40B4-BE49-F238E27FC236}">
                <a16:creationId xmlns:a16="http://schemas.microsoft.com/office/drawing/2014/main" id="{E2591619-1D58-CA13-9F0C-659CB7FDF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5776" y="4689757"/>
            <a:ext cx="4238625" cy="2019300"/>
          </a:xfrm>
          <a:prstGeom prst="rect">
            <a:avLst/>
          </a:prstGeom>
        </p:spPr>
      </p:pic>
      <p:pic>
        <p:nvPicPr>
          <p:cNvPr id="8" name="صورة 7" descr="صورة تحتوي على لقطة شاشة&#10;&#10;تم إنشاء الوصف تلقائياً">
            <a:extLst>
              <a:ext uri="{FF2B5EF4-FFF2-40B4-BE49-F238E27FC236}">
                <a16:creationId xmlns:a16="http://schemas.microsoft.com/office/drawing/2014/main" id="{5A290FA3-57FE-B20B-EFB7-9AF42663B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5453" y="4680232"/>
            <a:ext cx="4181475" cy="2028825"/>
          </a:xfrm>
          <a:prstGeom prst="rect">
            <a:avLst/>
          </a:prstGeom>
        </p:spPr>
      </p:pic>
      <p:sp>
        <p:nvSpPr>
          <p:cNvPr id="10" name="TextBox 9">
            <a:extLst>
              <a:ext uri="{FF2B5EF4-FFF2-40B4-BE49-F238E27FC236}">
                <a16:creationId xmlns:a16="http://schemas.microsoft.com/office/drawing/2014/main" id="{227AA4A1-A2F7-3D01-A4B4-AA04E122C216}"/>
              </a:ext>
            </a:extLst>
          </p:cNvPr>
          <p:cNvSpPr txBox="1"/>
          <p:nvPr/>
        </p:nvSpPr>
        <p:spPr>
          <a:xfrm>
            <a:off x="10887571" y="7352210"/>
            <a:ext cx="2252233" cy="400110"/>
          </a:xfrm>
          <a:prstGeom prst="rect">
            <a:avLst/>
          </a:prstGeom>
        </p:spPr>
        <p:txBody>
          <a:bodyPr wrap="square" lIns="0" tIns="0" rIns="0" bIns="0" rtlCol="0" anchor="t">
            <a:spAutoFit/>
          </a:bodyPr>
          <a:lstStyle/>
          <a:p>
            <a:r>
              <a:rPr lang="en-GB" sz="2600" dirty="0">
                <a:solidFill>
                  <a:srgbClr val="DCF2F0"/>
                </a:solidFill>
                <a:latin typeface="Inter"/>
              </a:rPr>
              <a:t>Label : Anomaly</a:t>
            </a:r>
          </a:p>
        </p:txBody>
      </p:sp>
      <p:sp>
        <p:nvSpPr>
          <p:cNvPr id="11" name="TextBox 9">
            <a:extLst>
              <a:ext uri="{FF2B5EF4-FFF2-40B4-BE49-F238E27FC236}">
                <a16:creationId xmlns:a16="http://schemas.microsoft.com/office/drawing/2014/main" id="{086C45B1-EC5D-62CC-93CC-5AB70283D9DD}"/>
              </a:ext>
            </a:extLst>
          </p:cNvPr>
          <p:cNvSpPr txBox="1"/>
          <p:nvPr/>
        </p:nvSpPr>
        <p:spPr>
          <a:xfrm>
            <a:off x="4101086" y="7292159"/>
            <a:ext cx="2061719" cy="400110"/>
          </a:xfrm>
          <a:prstGeom prst="rect">
            <a:avLst/>
          </a:prstGeom>
        </p:spPr>
        <p:txBody>
          <a:bodyPr wrap="square" lIns="0" tIns="0" rIns="0" bIns="0" rtlCol="0" anchor="t">
            <a:spAutoFit/>
          </a:bodyPr>
          <a:lstStyle/>
          <a:p>
            <a:r>
              <a:rPr lang="en-GB" sz="2600" dirty="0">
                <a:solidFill>
                  <a:srgbClr val="DCF2F0"/>
                </a:solidFill>
                <a:latin typeface="Inter"/>
              </a:rPr>
              <a:t>Label : Normal</a:t>
            </a:r>
          </a:p>
        </p:txBody>
      </p:sp>
      <p:sp>
        <p:nvSpPr>
          <p:cNvPr id="14" name="مربع نص 13">
            <a:extLst>
              <a:ext uri="{FF2B5EF4-FFF2-40B4-BE49-F238E27FC236}">
                <a16:creationId xmlns:a16="http://schemas.microsoft.com/office/drawing/2014/main" id="{97872F06-0F91-3441-98B6-6C1057055103}"/>
              </a:ext>
            </a:extLst>
          </p:cNvPr>
          <p:cNvSpPr txBox="1"/>
          <p:nvPr/>
        </p:nvSpPr>
        <p:spPr>
          <a:xfrm>
            <a:off x="7315200" y="3622713"/>
            <a:ext cx="3572371" cy="584775"/>
          </a:xfrm>
          <a:prstGeom prst="rect">
            <a:avLst/>
          </a:prstGeom>
          <a:noFill/>
        </p:spPr>
        <p:txBody>
          <a:bodyPr wrap="square">
            <a:spAutoFit/>
          </a:bodyPr>
          <a:lstStyle/>
          <a:p>
            <a:r>
              <a:rPr lang="en-GB" sz="3200" dirty="0">
                <a:solidFill>
                  <a:srgbClr val="DCF2F0"/>
                </a:solidFill>
                <a:latin typeface="Inter"/>
              </a:rPr>
              <a:t>Extract 50 Frame</a:t>
            </a:r>
          </a:p>
        </p:txBody>
      </p:sp>
    </p:spTree>
    <p:extLst>
      <p:ext uri="{BB962C8B-B14F-4D97-AF65-F5344CB8AC3E}">
        <p14:creationId xmlns:p14="http://schemas.microsoft.com/office/powerpoint/2010/main" val="340887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entr" presetSubtype="0" fill="hold" grpId="0"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0" grpId="0"/>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F9389824-DD30-F7F5-0F34-2E148AA288ED}"/>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15</a:t>
            </a:r>
          </a:p>
        </p:txBody>
      </p:sp>
      <p:sp>
        <p:nvSpPr>
          <p:cNvPr id="3" name="TextBox 9">
            <a:extLst>
              <a:ext uri="{FF2B5EF4-FFF2-40B4-BE49-F238E27FC236}">
                <a16:creationId xmlns:a16="http://schemas.microsoft.com/office/drawing/2014/main" id="{35316165-B2B8-AADA-92B7-07C1D53551B2}"/>
              </a:ext>
            </a:extLst>
          </p:cNvPr>
          <p:cNvSpPr txBox="1"/>
          <p:nvPr/>
        </p:nvSpPr>
        <p:spPr>
          <a:xfrm>
            <a:off x="814403" y="656054"/>
            <a:ext cx="3654358" cy="770147"/>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05EE12D3-1920-4A7F-2BC7-FA624523E6CF}"/>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Implementation</a:t>
            </a:r>
          </a:p>
        </p:txBody>
      </p:sp>
      <p:sp>
        <p:nvSpPr>
          <p:cNvPr id="5" name="TextBox 7">
            <a:extLst>
              <a:ext uri="{FF2B5EF4-FFF2-40B4-BE49-F238E27FC236}">
                <a16:creationId xmlns:a16="http://schemas.microsoft.com/office/drawing/2014/main" id="{B459D2B7-AAEA-5E0D-D9DC-EC996D31E826}"/>
              </a:ext>
            </a:extLst>
          </p:cNvPr>
          <p:cNvSpPr txBox="1"/>
          <p:nvPr/>
        </p:nvSpPr>
        <p:spPr>
          <a:xfrm>
            <a:off x="1641681" y="2084659"/>
            <a:ext cx="7815470" cy="934102"/>
          </a:xfrm>
          <a:prstGeom prst="rect">
            <a:avLst/>
          </a:prstGeom>
        </p:spPr>
        <p:txBody>
          <a:bodyPr wrap="square" lIns="0" tIns="0" rIns="0" bIns="0" rtlCol="0" anchor="t">
            <a:spAutoFit/>
          </a:bodyPr>
          <a:lstStyle/>
          <a:p>
            <a:pPr>
              <a:lnSpc>
                <a:spcPts val="7567"/>
              </a:lnSpc>
            </a:pPr>
            <a:r>
              <a:rPr lang="en-US" sz="6000" spc="-68" dirty="0">
                <a:solidFill>
                  <a:srgbClr val="DCF2F0"/>
                </a:solidFill>
                <a:latin typeface="Calibri (العناوين)"/>
              </a:rPr>
              <a:t>Mobilenetv2 Architecture</a:t>
            </a:r>
          </a:p>
        </p:txBody>
      </p:sp>
      <p:sp>
        <p:nvSpPr>
          <p:cNvPr id="15" name="TextBox 9">
            <a:extLst>
              <a:ext uri="{FF2B5EF4-FFF2-40B4-BE49-F238E27FC236}">
                <a16:creationId xmlns:a16="http://schemas.microsoft.com/office/drawing/2014/main" id="{BD14DF3B-D5D6-BF73-9F3B-F74E1C17EBA5}"/>
              </a:ext>
            </a:extLst>
          </p:cNvPr>
          <p:cNvSpPr txBox="1"/>
          <p:nvPr/>
        </p:nvSpPr>
        <p:spPr>
          <a:xfrm>
            <a:off x="11954217" y="1961896"/>
            <a:ext cx="5553203" cy="7130926"/>
          </a:xfrm>
          <a:prstGeom prst="rect">
            <a:avLst/>
          </a:prstGeom>
        </p:spPr>
        <p:txBody>
          <a:bodyPr wrap="square" lIns="0" tIns="0" rIns="0" bIns="0" rtlCol="0" anchor="t">
            <a:spAutoFit/>
          </a:bodyPr>
          <a:lstStyle/>
          <a:p>
            <a:pPr algn="just">
              <a:lnSpc>
                <a:spcPts val="3079"/>
              </a:lnSpc>
            </a:pPr>
            <a:r>
              <a:rPr lang="en-GB" sz="2200" dirty="0">
                <a:solidFill>
                  <a:schemeClr val="accent1">
                    <a:lumMod val="60000"/>
                    <a:lumOff val="40000"/>
                  </a:schemeClr>
                </a:solidFill>
                <a:latin typeface="Inter"/>
              </a:rPr>
              <a:t>▹ Input Image (128x128x3) : </a:t>
            </a:r>
            <a:r>
              <a:rPr lang="en-US" sz="2200" dirty="0">
                <a:solidFill>
                  <a:srgbClr val="DCF2F0"/>
                </a:solidFill>
                <a:latin typeface="Inter"/>
              </a:rPr>
              <a:t>The input is a colored image of size 128128×128 with 3 channels (e.g., RGB).</a:t>
            </a:r>
            <a:endParaRPr lang="en-GB" sz="2200" dirty="0">
              <a:solidFill>
                <a:srgbClr val="DCF2F0"/>
              </a:solidFill>
              <a:latin typeface="Inter"/>
            </a:endParaRPr>
          </a:p>
          <a:p>
            <a:pPr algn="just">
              <a:lnSpc>
                <a:spcPts val="3079"/>
              </a:lnSpc>
            </a:pPr>
            <a:r>
              <a:rPr lang="en-GB" sz="2200" dirty="0">
                <a:solidFill>
                  <a:schemeClr val="accent1">
                    <a:lumMod val="60000"/>
                    <a:lumOff val="40000"/>
                  </a:schemeClr>
                </a:solidFill>
                <a:latin typeface="Inter"/>
              </a:rPr>
              <a:t>▹ Feature Extraction: </a:t>
            </a:r>
          </a:p>
          <a:p>
            <a:pPr marL="342900" indent="-342900" algn="just">
              <a:lnSpc>
                <a:spcPts val="3079"/>
              </a:lnSpc>
              <a:buFont typeface="Arial" panose="020B0604020202020204" pitchFamily="34" charset="0"/>
              <a:buChar char="•"/>
            </a:pPr>
            <a:r>
              <a:rPr lang="en-US" sz="2200" dirty="0">
                <a:solidFill>
                  <a:srgbClr val="DCF2F0"/>
                </a:solidFill>
                <a:latin typeface="Inter"/>
              </a:rPr>
              <a:t>A 3×3 convolution is applied, reducing the spatial size while extracting low-level features. The feature map size is now 64×64 and </a:t>
            </a:r>
            <a:r>
              <a:rPr lang="en-GB" sz="2200" dirty="0">
                <a:solidFill>
                  <a:srgbClr val="DCF2F0"/>
                </a:solidFill>
                <a:latin typeface="Inter"/>
              </a:rPr>
              <a:t>ReLU Activation</a:t>
            </a:r>
            <a:r>
              <a:rPr lang="en-US" sz="2200" dirty="0">
                <a:solidFill>
                  <a:srgbClr val="DCF2F0"/>
                </a:solidFill>
                <a:latin typeface="Inter"/>
              </a:rPr>
              <a:t>.</a:t>
            </a:r>
          </a:p>
          <a:p>
            <a:pPr marL="342900" indent="-342900" algn="just">
              <a:lnSpc>
                <a:spcPts val="3079"/>
              </a:lnSpc>
              <a:buFont typeface="Arial" panose="020B0604020202020204" pitchFamily="34" charset="0"/>
              <a:buChar char="•"/>
            </a:pPr>
            <a:r>
              <a:rPr lang="en-GB" sz="2200" dirty="0">
                <a:solidFill>
                  <a:srgbClr val="DCF2F0"/>
                </a:solidFill>
                <a:latin typeface="Inter"/>
              </a:rPr>
              <a:t>Max Pooling (2x2): </a:t>
            </a:r>
            <a:r>
              <a:rPr lang="en-US" sz="2200" dirty="0">
                <a:solidFill>
                  <a:srgbClr val="DCF2F0"/>
                </a:solidFill>
                <a:latin typeface="Inter"/>
              </a:rPr>
              <a:t>A 2×2 max-pooling operation is used to further downsample the feature maps, reducing the size to 32×32.</a:t>
            </a:r>
            <a:endParaRPr lang="en-GB" sz="2200" dirty="0">
              <a:solidFill>
                <a:srgbClr val="DCF2F0"/>
              </a:solidFill>
              <a:latin typeface="Inter"/>
            </a:endParaRPr>
          </a:p>
          <a:p>
            <a:pPr algn="just">
              <a:lnSpc>
                <a:spcPts val="3079"/>
              </a:lnSpc>
            </a:pPr>
            <a:endParaRPr lang="en-GB" sz="2200" dirty="0">
              <a:solidFill>
                <a:srgbClr val="DCF2F0"/>
              </a:solidFill>
              <a:latin typeface="Inter"/>
            </a:endParaRPr>
          </a:p>
          <a:p>
            <a:pPr algn="just">
              <a:lnSpc>
                <a:spcPts val="3079"/>
              </a:lnSpc>
            </a:pPr>
            <a:r>
              <a:rPr lang="en-GB" sz="2200" dirty="0">
                <a:solidFill>
                  <a:schemeClr val="accent1">
                    <a:lumMod val="60000"/>
                    <a:lumOff val="40000"/>
                  </a:schemeClr>
                </a:solidFill>
                <a:latin typeface="Inter"/>
              </a:rPr>
              <a:t>▹ Feature Downsampling : </a:t>
            </a:r>
            <a:r>
              <a:rPr lang="en-US" sz="2200" dirty="0">
                <a:solidFill>
                  <a:srgbClr val="DCF2F0"/>
                </a:solidFill>
                <a:latin typeface="Inter"/>
              </a:rPr>
              <a:t>The process continues with further downsampling using the MobileNetV2 blocks (e.g., inverted residual blocks). the feature map size reduces to 4×4, while the number of channels increases, indicating deeper feature extraction</a:t>
            </a:r>
          </a:p>
        </p:txBody>
      </p:sp>
      <p:pic>
        <p:nvPicPr>
          <p:cNvPr id="18" name="صورة 17" descr="صورة تحتوي على نص, لقطة شاشة, الخط, رسم بياني&#10;&#10;تم إنشاء الوصف تلقائياً">
            <a:extLst>
              <a:ext uri="{FF2B5EF4-FFF2-40B4-BE49-F238E27FC236}">
                <a16:creationId xmlns:a16="http://schemas.microsoft.com/office/drawing/2014/main" id="{8FFA6BEA-27EF-86D6-7167-38B36F95D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549" y="4605927"/>
            <a:ext cx="8721852" cy="3887877"/>
          </a:xfrm>
          <a:prstGeom prst="rect">
            <a:avLst/>
          </a:prstGeom>
        </p:spPr>
      </p:pic>
      <p:pic>
        <p:nvPicPr>
          <p:cNvPr id="19" name="صورة 18" descr="صورة تحتوي على لقطة شاشة&#10;&#10;تم إنشاء الوصف تلقائياً">
            <a:extLst>
              <a:ext uri="{FF2B5EF4-FFF2-40B4-BE49-F238E27FC236}">
                <a16:creationId xmlns:a16="http://schemas.microsoft.com/office/drawing/2014/main" id="{85F25BE2-3B47-E88D-5B9E-88D2D4E7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52" y="4512498"/>
            <a:ext cx="2704297" cy="1312108"/>
          </a:xfrm>
          <a:prstGeom prst="rect">
            <a:avLst/>
          </a:prstGeom>
        </p:spPr>
      </p:pic>
      <p:pic>
        <p:nvPicPr>
          <p:cNvPr id="20" name="صورة 19" descr="صورة تحتوي على لقطة شاشة, سيارة&#10;&#10;تم إنشاء الوصف تلقائياً">
            <a:extLst>
              <a:ext uri="{FF2B5EF4-FFF2-40B4-BE49-F238E27FC236}">
                <a16:creationId xmlns:a16="http://schemas.microsoft.com/office/drawing/2014/main" id="{670C1982-31D5-7649-5FDC-AA04417E3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67" y="6425852"/>
            <a:ext cx="2754189" cy="1312108"/>
          </a:xfrm>
          <a:prstGeom prst="rect">
            <a:avLst/>
          </a:prstGeom>
        </p:spPr>
      </p:pic>
    </p:spTree>
    <p:extLst>
      <p:ext uri="{BB962C8B-B14F-4D97-AF65-F5344CB8AC3E}">
        <p14:creationId xmlns:p14="http://schemas.microsoft.com/office/powerpoint/2010/main" val="326774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125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1000"/>
                                        <p:tgtEl>
                                          <p:spTgt spid="15">
                                            <p:txEl>
                                              <p:pRg st="0" end="0"/>
                                            </p:txEl>
                                          </p:spTgt>
                                        </p:tgtEl>
                                      </p:cBhvr>
                                    </p:animEffect>
                                    <p:anim calcmode="lin" valueType="num">
                                      <p:cBhvr>
                                        <p:cTn id="12"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500"/>
                                  </p:stCondLst>
                                  <p:childTnLst>
                                    <p:set>
                                      <p:cBhvr>
                                        <p:cTn id="15" dur="1" fill="hold">
                                          <p:stCondLst>
                                            <p:cond delay="0"/>
                                          </p:stCondLst>
                                        </p:cTn>
                                        <p:tgtEl>
                                          <p:spTgt spid="15">
                                            <p:txEl>
                                              <p:pRg st="1" end="1"/>
                                            </p:txEl>
                                          </p:spTgt>
                                        </p:tgtEl>
                                        <p:attrNameLst>
                                          <p:attrName>style.visibility</p:attrName>
                                        </p:attrNameLst>
                                      </p:cBhvr>
                                      <p:to>
                                        <p:strVal val="visible"/>
                                      </p:to>
                                    </p:set>
                                    <p:animEffect transition="in" filter="fade">
                                      <p:cBhvr>
                                        <p:cTn id="16" dur="1000"/>
                                        <p:tgtEl>
                                          <p:spTgt spid="15">
                                            <p:txEl>
                                              <p:pRg st="1" end="1"/>
                                            </p:txEl>
                                          </p:spTgt>
                                        </p:tgtEl>
                                      </p:cBhvr>
                                    </p:animEffect>
                                    <p:anim calcmode="lin" valueType="num">
                                      <p:cBhvr>
                                        <p:cTn id="17"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500"/>
                                  </p:stCondLst>
                                  <p:childTnLst>
                                    <p:set>
                                      <p:cBhvr>
                                        <p:cTn id="25" dur="1" fill="hold">
                                          <p:stCondLst>
                                            <p:cond delay="0"/>
                                          </p:stCondLst>
                                        </p:cTn>
                                        <p:tgtEl>
                                          <p:spTgt spid="15">
                                            <p:txEl>
                                              <p:pRg st="3" end="3"/>
                                            </p:txEl>
                                          </p:spTgt>
                                        </p:tgtEl>
                                        <p:attrNameLst>
                                          <p:attrName>style.visibility</p:attrName>
                                        </p:attrNameLst>
                                      </p:cBhvr>
                                      <p:to>
                                        <p:strVal val="visible"/>
                                      </p:to>
                                    </p:set>
                                    <p:animEffect transition="in" filter="fade">
                                      <p:cBhvr>
                                        <p:cTn id="26" dur="1000"/>
                                        <p:tgtEl>
                                          <p:spTgt spid="15">
                                            <p:txEl>
                                              <p:pRg st="3" end="3"/>
                                            </p:txEl>
                                          </p:spTgt>
                                        </p:tgtEl>
                                      </p:cBhvr>
                                    </p:animEffect>
                                    <p:anim calcmode="lin" valueType="num">
                                      <p:cBhvr>
                                        <p:cTn id="27"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750"/>
                                  </p:stCondLst>
                                  <p:childTnLst>
                                    <p:set>
                                      <p:cBhvr>
                                        <p:cTn id="30" dur="1" fill="hold">
                                          <p:stCondLst>
                                            <p:cond delay="0"/>
                                          </p:stCondLst>
                                        </p:cTn>
                                        <p:tgtEl>
                                          <p:spTgt spid="15">
                                            <p:txEl>
                                              <p:pRg st="5" end="5"/>
                                            </p:txEl>
                                          </p:spTgt>
                                        </p:tgtEl>
                                        <p:attrNameLst>
                                          <p:attrName>style.visibility</p:attrName>
                                        </p:attrNameLst>
                                      </p:cBhvr>
                                      <p:to>
                                        <p:strVal val="visible"/>
                                      </p:to>
                                    </p:set>
                                    <p:animEffect transition="in" filter="fade">
                                      <p:cBhvr>
                                        <p:cTn id="31" dur="1000"/>
                                        <p:tgtEl>
                                          <p:spTgt spid="15">
                                            <p:txEl>
                                              <p:pRg st="5" end="5"/>
                                            </p:txEl>
                                          </p:spTgt>
                                        </p:tgtEl>
                                      </p:cBhvr>
                                    </p:animEffect>
                                    <p:anim calcmode="lin" valueType="num">
                                      <p:cBhvr>
                                        <p:cTn id="32"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F9389824-DD30-F7F5-0F34-2E148AA288ED}"/>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16</a:t>
            </a:r>
          </a:p>
        </p:txBody>
      </p:sp>
      <p:sp>
        <p:nvSpPr>
          <p:cNvPr id="3" name="TextBox 9">
            <a:extLst>
              <a:ext uri="{FF2B5EF4-FFF2-40B4-BE49-F238E27FC236}">
                <a16:creationId xmlns:a16="http://schemas.microsoft.com/office/drawing/2014/main" id="{35316165-B2B8-AADA-92B7-07C1D53551B2}"/>
              </a:ext>
            </a:extLst>
          </p:cNvPr>
          <p:cNvSpPr txBox="1"/>
          <p:nvPr/>
        </p:nvSpPr>
        <p:spPr>
          <a:xfrm>
            <a:off x="814403" y="656054"/>
            <a:ext cx="3624862" cy="372646"/>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4" name="TextBox 9">
            <a:extLst>
              <a:ext uri="{FF2B5EF4-FFF2-40B4-BE49-F238E27FC236}">
                <a16:creationId xmlns:a16="http://schemas.microsoft.com/office/drawing/2014/main" id="{05EE12D3-1920-4A7F-2BC7-FA624523E6CF}"/>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Implementation</a:t>
            </a:r>
          </a:p>
        </p:txBody>
      </p:sp>
      <p:sp>
        <p:nvSpPr>
          <p:cNvPr id="5" name="TextBox 7">
            <a:extLst>
              <a:ext uri="{FF2B5EF4-FFF2-40B4-BE49-F238E27FC236}">
                <a16:creationId xmlns:a16="http://schemas.microsoft.com/office/drawing/2014/main" id="{B459D2B7-AAEA-5E0D-D9DC-EC996D31E826}"/>
              </a:ext>
            </a:extLst>
          </p:cNvPr>
          <p:cNvSpPr txBox="1"/>
          <p:nvPr/>
        </p:nvSpPr>
        <p:spPr>
          <a:xfrm>
            <a:off x="1641681" y="2084659"/>
            <a:ext cx="5216319" cy="913776"/>
          </a:xfrm>
          <a:prstGeom prst="rect">
            <a:avLst/>
          </a:prstGeom>
        </p:spPr>
        <p:txBody>
          <a:bodyPr wrap="square" lIns="0" tIns="0" rIns="0" bIns="0" rtlCol="0" anchor="t">
            <a:spAutoFit/>
          </a:bodyPr>
          <a:lstStyle/>
          <a:p>
            <a:pPr>
              <a:lnSpc>
                <a:spcPts val="7567"/>
              </a:lnSpc>
            </a:pPr>
            <a:r>
              <a:rPr lang="en-GB" sz="5400" spc="-68" dirty="0">
                <a:solidFill>
                  <a:srgbClr val="DCF2F0"/>
                </a:solidFill>
                <a:latin typeface="Calibri (العناوين)"/>
              </a:rPr>
              <a:t>Bidirectional LSTM</a:t>
            </a:r>
            <a:r>
              <a:rPr lang="en-US" sz="5400" spc="-68" dirty="0">
                <a:solidFill>
                  <a:srgbClr val="DCF2F0"/>
                </a:solidFill>
                <a:latin typeface="Calibri (العناوين)"/>
              </a:rPr>
              <a:t> </a:t>
            </a:r>
          </a:p>
        </p:txBody>
      </p:sp>
      <p:sp>
        <p:nvSpPr>
          <p:cNvPr id="9" name="TextBox 9">
            <a:extLst>
              <a:ext uri="{FF2B5EF4-FFF2-40B4-BE49-F238E27FC236}">
                <a16:creationId xmlns:a16="http://schemas.microsoft.com/office/drawing/2014/main" id="{2F5710A0-FADB-68BB-F110-9426945EE327}"/>
              </a:ext>
            </a:extLst>
          </p:cNvPr>
          <p:cNvSpPr txBox="1"/>
          <p:nvPr/>
        </p:nvSpPr>
        <p:spPr>
          <a:xfrm>
            <a:off x="11954217" y="4602782"/>
            <a:ext cx="5708141" cy="3950569"/>
          </a:xfrm>
          <a:prstGeom prst="rect">
            <a:avLst/>
          </a:prstGeom>
        </p:spPr>
        <p:txBody>
          <a:bodyPr wrap="square" lIns="0" tIns="0" rIns="0" bIns="0" rtlCol="0" anchor="t">
            <a:spAutoFit/>
          </a:bodyPr>
          <a:lstStyle/>
          <a:p>
            <a:pPr marL="342900" indent="-342900" algn="just">
              <a:lnSpc>
                <a:spcPts val="3079"/>
              </a:lnSpc>
              <a:buFont typeface="Arial" panose="020B0604020202020204" pitchFamily="34" charset="0"/>
              <a:buChar char="•"/>
            </a:pPr>
            <a:r>
              <a:rPr lang="en-GB" sz="2400" dirty="0">
                <a:solidFill>
                  <a:schemeClr val="accent1">
                    <a:lumMod val="60000"/>
                    <a:lumOff val="40000"/>
                  </a:schemeClr>
                </a:solidFill>
              </a:rPr>
              <a:t>Bidirectional LSTM : </a:t>
            </a:r>
            <a:r>
              <a:rPr lang="en-US" sz="2200" dirty="0">
                <a:solidFill>
                  <a:srgbClr val="DCF2F0"/>
                </a:solidFill>
                <a:latin typeface="Inter"/>
              </a:rPr>
              <a:t>captures temporal dependencies within the sequence of features extracted by MobileNetV2</a:t>
            </a:r>
            <a:endParaRPr lang="en-GB" sz="2200" dirty="0">
              <a:solidFill>
                <a:srgbClr val="DCF2F0"/>
              </a:solidFill>
              <a:latin typeface="Inter"/>
            </a:endParaRPr>
          </a:p>
          <a:p>
            <a:pPr marL="342900" indent="-342900" algn="just">
              <a:lnSpc>
                <a:spcPts val="3079"/>
              </a:lnSpc>
              <a:buFont typeface="Arial" panose="020B0604020202020204" pitchFamily="34" charset="0"/>
              <a:buChar char="•"/>
            </a:pPr>
            <a:r>
              <a:rPr lang="en-GB" sz="2400" dirty="0">
                <a:solidFill>
                  <a:schemeClr val="accent1">
                    <a:lumMod val="60000"/>
                    <a:lumOff val="40000"/>
                  </a:schemeClr>
                </a:solidFill>
              </a:rPr>
              <a:t>Forward LSTM :</a:t>
            </a:r>
            <a:r>
              <a:rPr lang="en-GB" sz="2400" dirty="0"/>
              <a:t> </a:t>
            </a:r>
            <a:r>
              <a:rPr lang="en-US" sz="2200" dirty="0">
                <a:solidFill>
                  <a:srgbClr val="DCF2F0"/>
                </a:solidFill>
                <a:latin typeface="Inter"/>
              </a:rPr>
              <a:t>Processes the sequence from start to end</a:t>
            </a:r>
          </a:p>
          <a:p>
            <a:pPr marL="342900" indent="-342900" algn="just">
              <a:lnSpc>
                <a:spcPts val="3079"/>
              </a:lnSpc>
              <a:buFont typeface="Arial" panose="020B0604020202020204" pitchFamily="34" charset="0"/>
              <a:buChar char="•"/>
            </a:pPr>
            <a:r>
              <a:rPr lang="en-GB" sz="2400" dirty="0">
                <a:solidFill>
                  <a:schemeClr val="accent1">
                    <a:lumMod val="60000"/>
                    <a:lumOff val="40000"/>
                  </a:schemeClr>
                </a:solidFill>
              </a:rPr>
              <a:t>backward LSTM : </a:t>
            </a:r>
            <a:r>
              <a:rPr lang="en-US" sz="2200" dirty="0">
                <a:solidFill>
                  <a:srgbClr val="DCF2F0"/>
                </a:solidFill>
                <a:latin typeface="Inter"/>
              </a:rPr>
              <a:t>processes it in reverse. Combining both allows the model to consider past and future contexts at each time step, improving performance for sequence-dependent tasks.</a:t>
            </a:r>
          </a:p>
        </p:txBody>
      </p:sp>
      <p:pic>
        <p:nvPicPr>
          <p:cNvPr id="7" name="صورة 6" descr="صورة تحتوي على لقطة شاشة, نص, الخط, دائرة&#10;&#10;تم إنشاء الوصف تلقائياً">
            <a:extLst>
              <a:ext uri="{FF2B5EF4-FFF2-40B4-BE49-F238E27FC236}">
                <a16:creationId xmlns:a16="http://schemas.microsoft.com/office/drawing/2014/main" id="{C5937544-F711-C93B-10F6-88EF368F6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256" y="3857572"/>
            <a:ext cx="8571261" cy="4652248"/>
          </a:xfrm>
          <a:prstGeom prst="rect">
            <a:avLst/>
          </a:prstGeom>
        </p:spPr>
      </p:pic>
    </p:spTree>
    <p:extLst>
      <p:ext uri="{BB962C8B-B14F-4D97-AF65-F5344CB8AC3E}">
        <p14:creationId xmlns:p14="http://schemas.microsoft.com/office/powerpoint/2010/main" val="131378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7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DD26C-A287-11BE-D6F1-D4A23BA5D52A}"/>
            </a:ext>
          </a:extLst>
        </p:cNvPr>
        <p:cNvGrpSpPr/>
        <p:nvPr/>
      </p:nvGrpSpPr>
      <p:grpSpPr>
        <a:xfrm>
          <a:off x="0" y="0"/>
          <a:ext cx="0" cy="0"/>
          <a:chOff x="0" y="0"/>
          <a:chExt cx="0" cy="0"/>
        </a:xfrm>
      </p:grpSpPr>
      <p:sp>
        <p:nvSpPr>
          <p:cNvPr id="2" name="TextBox 7">
            <a:extLst>
              <a:ext uri="{FF2B5EF4-FFF2-40B4-BE49-F238E27FC236}">
                <a16:creationId xmlns:a16="http://schemas.microsoft.com/office/drawing/2014/main" id="{0058574F-4F56-8B74-8632-DFE72F31FE79}"/>
              </a:ext>
            </a:extLst>
          </p:cNvPr>
          <p:cNvSpPr txBox="1"/>
          <p:nvPr/>
        </p:nvSpPr>
        <p:spPr>
          <a:xfrm>
            <a:off x="2084441" y="2658058"/>
            <a:ext cx="5031656" cy="1128514"/>
          </a:xfrm>
          <a:prstGeom prst="rect">
            <a:avLst/>
          </a:prstGeom>
        </p:spPr>
        <p:txBody>
          <a:bodyPr wrap="square" lIns="0" tIns="0" rIns="0" bIns="0" rtlCol="0" anchor="t">
            <a:spAutoFit/>
          </a:bodyPr>
          <a:lstStyle/>
          <a:p>
            <a:pPr algn="l">
              <a:lnSpc>
                <a:spcPts val="8807"/>
              </a:lnSpc>
            </a:pPr>
            <a:r>
              <a:rPr lang="en-US" sz="7934" spc="-79" dirty="0">
                <a:solidFill>
                  <a:srgbClr val="DCF2F0"/>
                </a:solidFill>
                <a:latin typeface="Calibri (العناوين)"/>
              </a:rPr>
              <a:t>Deployment </a:t>
            </a:r>
          </a:p>
        </p:txBody>
      </p:sp>
      <p:sp>
        <p:nvSpPr>
          <p:cNvPr id="3" name="TextBox 2">
            <a:extLst>
              <a:ext uri="{FF2B5EF4-FFF2-40B4-BE49-F238E27FC236}">
                <a16:creationId xmlns:a16="http://schemas.microsoft.com/office/drawing/2014/main" id="{C881D5F4-45DE-42A6-696D-850FFC9D0AA4}"/>
              </a:ext>
            </a:extLst>
          </p:cNvPr>
          <p:cNvSpPr txBox="1"/>
          <p:nvPr/>
        </p:nvSpPr>
        <p:spPr>
          <a:xfrm>
            <a:off x="1981200" y="4589502"/>
            <a:ext cx="5260258" cy="1480855"/>
          </a:xfrm>
          <a:prstGeom prst="rect">
            <a:avLst/>
          </a:prstGeom>
          <a:noFill/>
        </p:spPr>
        <p:txBody>
          <a:bodyPr wrap="square" rtlCol="0">
            <a:spAutoFit/>
          </a:bodyPr>
          <a:lstStyle/>
          <a:p>
            <a:pPr algn="ctr">
              <a:lnSpc>
                <a:spcPct val="150000"/>
              </a:lnSpc>
            </a:pPr>
            <a:r>
              <a:rPr lang="en-GB" sz="3200" dirty="0">
                <a:solidFill>
                  <a:schemeClr val="accent1">
                    <a:lumMod val="60000"/>
                    <a:lumOff val="40000"/>
                  </a:schemeClr>
                </a:solidFill>
                <a:latin typeface="Inter" panose="020B0604020202020204" charset="0"/>
                <a:ea typeface="Inter" panose="020B0604020202020204" charset="0"/>
              </a:rPr>
              <a:t>▶ </a:t>
            </a:r>
            <a:r>
              <a:rPr lang="en-US" sz="3200" dirty="0">
                <a:solidFill>
                  <a:schemeClr val="accent1">
                    <a:lumMod val="60000"/>
                    <a:lumOff val="40000"/>
                  </a:schemeClr>
                </a:solidFill>
                <a:latin typeface="Inter" panose="020B0604020202020204" charset="0"/>
                <a:ea typeface="Inter" panose="020B0604020202020204" charset="0"/>
              </a:rPr>
              <a:t>Jetson Nano Kit</a:t>
            </a:r>
            <a:endParaRPr lang="ar-EG" sz="3200" dirty="0">
              <a:solidFill>
                <a:schemeClr val="accent1">
                  <a:lumMod val="60000"/>
                  <a:lumOff val="40000"/>
                </a:schemeClr>
              </a:solidFill>
              <a:latin typeface="Inter" panose="020B0604020202020204" charset="0"/>
              <a:ea typeface="Inter" panose="020B0604020202020204" charset="0"/>
            </a:endParaRPr>
          </a:p>
          <a:p>
            <a:pPr algn="ctr">
              <a:lnSpc>
                <a:spcPct val="150000"/>
              </a:lnSpc>
            </a:pPr>
            <a:r>
              <a:rPr lang="en-GB" sz="3200" dirty="0">
                <a:solidFill>
                  <a:schemeClr val="accent1">
                    <a:lumMod val="60000"/>
                    <a:lumOff val="40000"/>
                  </a:schemeClr>
                </a:solidFill>
                <a:latin typeface="Inter" panose="020B0604020202020204" charset="0"/>
                <a:ea typeface="Inter" panose="020B0604020202020204" charset="0"/>
              </a:rPr>
              <a:t>▶ </a:t>
            </a:r>
            <a:r>
              <a:rPr lang="en-GB" sz="3200" dirty="0" err="1">
                <a:solidFill>
                  <a:schemeClr val="accent1">
                    <a:lumMod val="60000"/>
                    <a:lumOff val="40000"/>
                  </a:schemeClr>
                </a:solidFill>
                <a:latin typeface="Inter" panose="020B0604020202020204" charset="0"/>
                <a:ea typeface="Inter" panose="020B0604020202020204" charset="0"/>
              </a:rPr>
              <a:t>Zavio</a:t>
            </a:r>
            <a:r>
              <a:rPr lang="en-GB" sz="3200" dirty="0">
                <a:solidFill>
                  <a:schemeClr val="accent1">
                    <a:lumMod val="60000"/>
                    <a:lumOff val="40000"/>
                  </a:schemeClr>
                </a:solidFill>
                <a:latin typeface="Inter" panose="020B0604020202020204" charset="0"/>
                <a:ea typeface="Inter" panose="020B0604020202020204" charset="0"/>
              </a:rPr>
              <a:t> IP camera f1105 </a:t>
            </a:r>
          </a:p>
        </p:txBody>
      </p:sp>
      <p:pic>
        <p:nvPicPr>
          <p:cNvPr id="5" name="صورة 4" descr="صورة تحتوي على الإلكترونيات, مكونات الحاسوب, المكونات الداخلية للحاسوب, مكون إلكتروني&#10;&#10;تم إنشاء الوصف تلقائياً">
            <a:extLst>
              <a:ext uri="{FF2B5EF4-FFF2-40B4-BE49-F238E27FC236}">
                <a16:creationId xmlns:a16="http://schemas.microsoft.com/office/drawing/2014/main" id="{7B8491D0-0625-AE7D-E49F-1873FF31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5202" y="2663316"/>
            <a:ext cx="10812798" cy="6088287"/>
          </a:xfrm>
          <a:prstGeom prst="rect">
            <a:avLst/>
          </a:prstGeom>
        </p:spPr>
      </p:pic>
    </p:spTree>
    <p:extLst>
      <p:ext uri="{BB962C8B-B14F-4D97-AF65-F5344CB8AC3E}">
        <p14:creationId xmlns:p14="http://schemas.microsoft.com/office/powerpoint/2010/main" val="15791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25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EDB67-B791-A8F9-2E4B-1F8971A2E435}"/>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1FA3D288-6AF2-1D50-2FBF-81053C814BFF}"/>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18</a:t>
            </a:r>
          </a:p>
        </p:txBody>
      </p:sp>
      <p:sp>
        <p:nvSpPr>
          <p:cNvPr id="3" name="TextBox 9">
            <a:extLst>
              <a:ext uri="{FF2B5EF4-FFF2-40B4-BE49-F238E27FC236}">
                <a16:creationId xmlns:a16="http://schemas.microsoft.com/office/drawing/2014/main" id="{7DF9C8BA-5E0D-DEC1-7A6B-6A26F52B446D}"/>
              </a:ext>
            </a:extLst>
          </p:cNvPr>
          <p:cNvSpPr txBox="1"/>
          <p:nvPr/>
        </p:nvSpPr>
        <p:spPr>
          <a:xfrm>
            <a:off x="814402" y="656055"/>
            <a:ext cx="3787095" cy="762068"/>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BED80D96-B5A6-8240-084B-2D4B669C114D}"/>
              </a:ext>
            </a:extLst>
          </p:cNvPr>
          <p:cNvSpPr txBox="1"/>
          <p:nvPr/>
        </p:nvSpPr>
        <p:spPr>
          <a:xfrm>
            <a:off x="1219199" y="1062318"/>
            <a:ext cx="2842369" cy="379399"/>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Deployment</a:t>
            </a:r>
          </a:p>
        </p:txBody>
      </p:sp>
      <p:sp>
        <p:nvSpPr>
          <p:cNvPr id="5" name="TextBox 7">
            <a:extLst>
              <a:ext uri="{FF2B5EF4-FFF2-40B4-BE49-F238E27FC236}">
                <a16:creationId xmlns:a16="http://schemas.microsoft.com/office/drawing/2014/main" id="{E6D46C22-771A-372C-BB37-38845330F083}"/>
              </a:ext>
            </a:extLst>
          </p:cNvPr>
          <p:cNvSpPr txBox="1"/>
          <p:nvPr/>
        </p:nvSpPr>
        <p:spPr>
          <a:xfrm>
            <a:off x="1641681" y="1712013"/>
            <a:ext cx="7949380" cy="1908728"/>
          </a:xfrm>
          <a:prstGeom prst="rect">
            <a:avLst/>
          </a:prstGeom>
        </p:spPr>
        <p:txBody>
          <a:bodyPr wrap="square" lIns="0" tIns="0" rIns="0" bIns="0" rtlCol="0" anchor="t">
            <a:spAutoFit/>
          </a:bodyPr>
          <a:lstStyle/>
          <a:p>
            <a:pPr>
              <a:lnSpc>
                <a:spcPts val="7567"/>
              </a:lnSpc>
            </a:pPr>
            <a:r>
              <a:rPr lang="en-US" sz="3600" b="1" dirty="0"/>
              <a:t>Initialization and Deployment Setup :</a:t>
            </a:r>
          </a:p>
          <a:p>
            <a:pPr>
              <a:lnSpc>
                <a:spcPts val="7567"/>
              </a:lnSpc>
            </a:pPr>
            <a:endParaRPr lang="en-US" sz="6000" spc="-68" dirty="0">
              <a:solidFill>
                <a:srgbClr val="DCF2F0"/>
              </a:solidFill>
              <a:latin typeface="Calibri (العناوين)"/>
            </a:endParaRPr>
          </a:p>
        </p:txBody>
      </p:sp>
      <p:sp>
        <p:nvSpPr>
          <p:cNvPr id="18" name="Google Shape;2226;p112">
            <a:extLst>
              <a:ext uri="{FF2B5EF4-FFF2-40B4-BE49-F238E27FC236}">
                <a16:creationId xmlns:a16="http://schemas.microsoft.com/office/drawing/2014/main" id="{0A527D35-90AF-D068-BF0A-F6316FE6A468}"/>
              </a:ext>
            </a:extLst>
          </p:cNvPr>
          <p:cNvSpPr txBox="1">
            <a:spLocks/>
          </p:cNvSpPr>
          <p:nvPr/>
        </p:nvSpPr>
        <p:spPr>
          <a:xfrm>
            <a:off x="8214852" y="2914813"/>
            <a:ext cx="7949380" cy="5285290"/>
          </a:xfrm>
          <a:prstGeom prst="rect">
            <a:avLst/>
          </a:prstGeom>
        </p:spPr>
        <p:txBody>
          <a:bodyPr spcFirstLastPara="1" wrap="square" lIns="91425" tIns="0"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Libraries &amp; Configuration:</a:t>
            </a:r>
            <a:r>
              <a:rPr lang="en-GB" dirty="0"/>
              <a:t> Import ONNX, OpenCV, Google APIs for detection and reporting.</a:t>
            </a:r>
          </a:p>
          <a:p>
            <a:r>
              <a:rPr lang="en-GB" b="1" dirty="0"/>
              <a:t>Deployment Hardware:</a:t>
            </a:r>
            <a:endParaRPr lang="en-GB" dirty="0"/>
          </a:p>
          <a:p>
            <a:pPr lvl="1"/>
            <a:r>
              <a:rPr lang="en-GB" dirty="0"/>
              <a:t>Deploy on </a:t>
            </a:r>
            <a:r>
              <a:rPr lang="en-GB" b="1" dirty="0"/>
              <a:t>Jetson Nano</a:t>
            </a:r>
            <a:r>
              <a:rPr lang="en-GB" dirty="0"/>
              <a:t> for edge processing.</a:t>
            </a:r>
          </a:p>
          <a:p>
            <a:pPr lvl="1"/>
            <a:r>
              <a:rPr lang="en-GB" dirty="0"/>
              <a:t>Integrate with </a:t>
            </a:r>
            <a:r>
              <a:rPr lang="en-GB" b="1" dirty="0" err="1"/>
              <a:t>Zavio</a:t>
            </a:r>
            <a:r>
              <a:rPr lang="en-GB" b="1" dirty="0"/>
              <a:t> F1105</a:t>
            </a:r>
            <a:r>
              <a:rPr lang="en-GB" dirty="0"/>
              <a:t> camera for video input.</a:t>
            </a:r>
          </a:p>
          <a:p>
            <a:r>
              <a:rPr lang="en-GB" b="1" dirty="0"/>
              <a:t>AI Integration:</a:t>
            </a:r>
            <a:r>
              <a:rPr lang="en-GB" dirty="0"/>
              <a:t> Configure ONNX for real-time anomaly detection and Generative AI for report generation.</a:t>
            </a:r>
          </a:p>
        </p:txBody>
      </p:sp>
      <p:sp>
        <p:nvSpPr>
          <p:cNvPr id="19" name="Google Shape;2228;p112">
            <a:extLst>
              <a:ext uri="{FF2B5EF4-FFF2-40B4-BE49-F238E27FC236}">
                <a16:creationId xmlns:a16="http://schemas.microsoft.com/office/drawing/2014/main" id="{F71BF998-D9FA-1DD4-B01C-B24CC228E9FF}"/>
              </a:ext>
            </a:extLst>
          </p:cNvPr>
          <p:cNvSpPr txBox="1">
            <a:spLocks/>
          </p:cNvSpPr>
          <p:nvPr/>
        </p:nvSpPr>
        <p:spPr>
          <a:xfrm>
            <a:off x="2343794" y="5783168"/>
            <a:ext cx="4582956" cy="665342"/>
          </a:xfrm>
          <a:prstGeom prst="rect">
            <a:avLst/>
          </a:prstGeom>
        </p:spPr>
        <p:txBody>
          <a:bodyPr spcFirstLastPara="1" wrap="square" lIns="91425" tIns="0" rIns="91425" bIns="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None/>
            </a:pPr>
            <a:r>
              <a:rPr lang="en-GB" sz="2800" b="1" dirty="0">
                <a:solidFill>
                  <a:schemeClr val="accent1">
                    <a:lumMod val="60000"/>
                    <a:lumOff val="40000"/>
                  </a:schemeClr>
                </a:solidFill>
                <a:latin typeface="Inter" panose="020B0604020202020204" charset="0"/>
                <a:ea typeface="Inter" panose="020B0604020202020204" charset="0"/>
              </a:rPr>
              <a:t>Multithreading for Efficient Processing</a:t>
            </a:r>
          </a:p>
        </p:txBody>
      </p:sp>
      <p:pic>
        <p:nvPicPr>
          <p:cNvPr id="12" name="صورة 11" descr="صورة تحتوي على دائرة, لقطة شاشة, الرسومات, أزرق كهربائي&#10;&#10;تم إنشاء الوصف تلقائياً">
            <a:extLst>
              <a:ext uri="{FF2B5EF4-FFF2-40B4-BE49-F238E27FC236}">
                <a16:creationId xmlns:a16="http://schemas.microsoft.com/office/drawing/2014/main" id="{F9066530-2027-8ED7-AE6A-B23DCA641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7956" y="2940005"/>
            <a:ext cx="3092551" cy="2315443"/>
          </a:xfrm>
          <a:prstGeom prst="rect">
            <a:avLst/>
          </a:prstGeom>
        </p:spPr>
      </p:pic>
      <p:sp>
        <p:nvSpPr>
          <p:cNvPr id="7" name="Rectangle 2">
            <a:extLst>
              <a:ext uri="{FF2B5EF4-FFF2-40B4-BE49-F238E27FC236}">
                <a16:creationId xmlns:a16="http://schemas.microsoft.com/office/drawing/2014/main" id="{E8393EAF-E8BC-5636-6556-7DDF962FA2F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790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1000"/>
                                        <p:tgtEl>
                                          <p:spTgt spid="18">
                                            <p:txEl>
                                              <p:pRg st="0" end="0"/>
                                            </p:txEl>
                                          </p:spTgt>
                                        </p:tgtEl>
                                      </p:cBhvr>
                                    </p:animEffect>
                                    <p:anim calcmode="lin" valueType="num">
                                      <p:cBhvr>
                                        <p:cTn id="1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5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fade">
                                      <p:cBhvr>
                                        <p:cTn id="21" dur="1000"/>
                                        <p:tgtEl>
                                          <p:spTgt spid="18">
                                            <p:txEl>
                                              <p:pRg st="1" end="1"/>
                                            </p:txEl>
                                          </p:spTgt>
                                        </p:tgtEl>
                                      </p:cBhvr>
                                    </p:animEffect>
                                    <p:anim calcmode="lin" valueType="num">
                                      <p:cBhvr>
                                        <p:cTn id="22"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50"/>
                                  </p:stCondLst>
                                  <p:childTnLst>
                                    <p:set>
                                      <p:cBhvr>
                                        <p:cTn id="25" dur="1" fill="hold">
                                          <p:stCondLst>
                                            <p:cond delay="0"/>
                                          </p:stCondLst>
                                        </p:cTn>
                                        <p:tgtEl>
                                          <p:spTgt spid="18">
                                            <p:txEl>
                                              <p:pRg st="2" end="2"/>
                                            </p:txEl>
                                          </p:spTgt>
                                        </p:tgtEl>
                                        <p:attrNameLst>
                                          <p:attrName>style.visibility</p:attrName>
                                        </p:attrNameLst>
                                      </p:cBhvr>
                                      <p:to>
                                        <p:strVal val="visible"/>
                                      </p:to>
                                    </p:set>
                                    <p:animEffect transition="in" filter="fade">
                                      <p:cBhvr>
                                        <p:cTn id="26" dur="1000"/>
                                        <p:tgtEl>
                                          <p:spTgt spid="18">
                                            <p:txEl>
                                              <p:pRg st="2" end="2"/>
                                            </p:txEl>
                                          </p:spTgt>
                                        </p:tgtEl>
                                      </p:cBhvr>
                                    </p:animEffect>
                                    <p:anim calcmode="lin" valueType="num">
                                      <p:cBhvr>
                                        <p:cTn id="27"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250"/>
                                  </p:stCondLst>
                                  <p:childTnLst>
                                    <p:set>
                                      <p:cBhvr>
                                        <p:cTn id="30" dur="1" fill="hold">
                                          <p:stCondLst>
                                            <p:cond delay="0"/>
                                          </p:stCondLst>
                                        </p:cTn>
                                        <p:tgtEl>
                                          <p:spTgt spid="18">
                                            <p:txEl>
                                              <p:pRg st="3" end="3"/>
                                            </p:txEl>
                                          </p:spTgt>
                                        </p:tgtEl>
                                        <p:attrNameLst>
                                          <p:attrName>style.visibility</p:attrName>
                                        </p:attrNameLst>
                                      </p:cBhvr>
                                      <p:to>
                                        <p:strVal val="visible"/>
                                      </p:to>
                                    </p:set>
                                    <p:animEffect transition="in" filter="fade">
                                      <p:cBhvr>
                                        <p:cTn id="31" dur="1000"/>
                                        <p:tgtEl>
                                          <p:spTgt spid="18">
                                            <p:txEl>
                                              <p:pRg st="3" end="3"/>
                                            </p:txEl>
                                          </p:spTgt>
                                        </p:tgtEl>
                                      </p:cBhvr>
                                    </p:animEffect>
                                    <p:anim calcmode="lin" valueType="num">
                                      <p:cBhvr>
                                        <p:cTn id="32"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50"/>
                                  </p:stCondLst>
                                  <p:childTnLst>
                                    <p:set>
                                      <p:cBhvr>
                                        <p:cTn id="35" dur="1" fill="hold">
                                          <p:stCondLst>
                                            <p:cond delay="0"/>
                                          </p:stCondLst>
                                        </p:cTn>
                                        <p:tgtEl>
                                          <p:spTgt spid="18">
                                            <p:txEl>
                                              <p:pRg st="4" end="4"/>
                                            </p:txEl>
                                          </p:spTgt>
                                        </p:tgtEl>
                                        <p:attrNameLst>
                                          <p:attrName>style.visibility</p:attrName>
                                        </p:attrNameLst>
                                      </p:cBhvr>
                                      <p:to>
                                        <p:strVal val="visible"/>
                                      </p:to>
                                    </p:set>
                                    <p:animEffect transition="in" filter="fade">
                                      <p:cBhvr>
                                        <p:cTn id="36" dur="1000"/>
                                        <p:tgtEl>
                                          <p:spTgt spid="18">
                                            <p:txEl>
                                              <p:pRg st="4" end="4"/>
                                            </p:txEl>
                                          </p:spTgt>
                                        </p:tgtEl>
                                      </p:cBhvr>
                                    </p:animEffect>
                                    <p:anim calcmode="lin" valueType="num">
                                      <p:cBhvr>
                                        <p:cTn id="37"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4F75F2F2-7A39-A1DA-FC4F-613624E04FA5}"/>
              </a:ext>
            </a:extLst>
          </p:cNvPr>
          <p:cNvSpPr txBox="1"/>
          <p:nvPr/>
        </p:nvSpPr>
        <p:spPr>
          <a:xfrm>
            <a:off x="1641681" y="2084659"/>
            <a:ext cx="9102519" cy="974626"/>
          </a:xfrm>
          <a:prstGeom prst="rect">
            <a:avLst/>
          </a:prstGeom>
        </p:spPr>
        <p:txBody>
          <a:bodyPr wrap="square" lIns="0" tIns="0" rIns="0" bIns="0" rtlCol="0" anchor="t">
            <a:spAutoFit/>
          </a:bodyPr>
          <a:lstStyle/>
          <a:p>
            <a:pPr algn="l">
              <a:lnSpc>
                <a:spcPts val="7567"/>
              </a:lnSpc>
            </a:pPr>
            <a:r>
              <a:rPr lang="en-US" sz="6817" spc="-68" dirty="0">
                <a:solidFill>
                  <a:srgbClr val="DCF2F0"/>
                </a:solidFill>
                <a:latin typeface="Calibri (العناوين)"/>
              </a:rPr>
              <a:t>Our Team</a:t>
            </a:r>
          </a:p>
        </p:txBody>
      </p:sp>
      <p:sp>
        <p:nvSpPr>
          <p:cNvPr id="28" name="TextBox 9">
            <a:extLst>
              <a:ext uri="{FF2B5EF4-FFF2-40B4-BE49-F238E27FC236}">
                <a16:creationId xmlns:a16="http://schemas.microsoft.com/office/drawing/2014/main" id="{B9ABFF47-03C0-6077-09AF-4E3710109633}"/>
              </a:ext>
            </a:extLst>
          </p:cNvPr>
          <p:cNvSpPr txBox="1"/>
          <p:nvPr/>
        </p:nvSpPr>
        <p:spPr>
          <a:xfrm>
            <a:off x="814402" y="656054"/>
            <a:ext cx="3694040" cy="364523"/>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29" name="TextBox 10">
            <a:extLst>
              <a:ext uri="{FF2B5EF4-FFF2-40B4-BE49-F238E27FC236}">
                <a16:creationId xmlns:a16="http://schemas.microsoft.com/office/drawing/2014/main" id="{1CFAF788-361B-DF09-ECB6-7D4FBAB822AA}"/>
              </a:ext>
            </a:extLst>
          </p:cNvPr>
          <p:cNvSpPr txBox="1"/>
          <p:nvPr/>
        </p:nvSpPr>
        <p:spPr>
          <a:xfrm>
            <a:off x="15314182" y="656054"/>
            <a:ext cx="2175835" cy="372646"/>
          </a:xfrm>
          <a:prstGeom prst="rect">
            <a:avLst/>
          </a:prstGeom>
        </p:spPr>
        <p:txBody>
          <a:bodyPr lIns="0" tIns="0" rIns="0" bIns="0" rtlCol="0" anchor="t">
            <a:spAutoFit/>
          </a:bodyPr>
          <a:lstStyle/>
          <a:p>
            <a:pPr algn="r">
              <a:lnSpc>
                <a:spcPts val="3079"/>
              </a:lnSpc>
            </a:pPr>
            <a:r>
              <a:rPr lang="en-US" sz="2199">
                <a:solidFill>
                  <a:srgbClr val="DCF2F0"/>
                </a:solidFill>
                <a:latin typeface="Inter"/>
              </a:rPr>
              <a:t>Page 01</a:t>
            </a:r>
          </a:p>
        </p:txBody>
      </p:sp>
      <p:sp>
        <p:nvSpPr>
          <p:cNvPr id="30" name="TextBox 9">
            <a:extLst>
              <a:ext uri="{FF2B5EF4-FFF2-40B4-BE49-F238E27FC236}">
                <a16:creationId xmlns:a16="http://schemas.microsoft.com/office/drawing/2014/main" id="{E05E71DA-7BBA-252C-A79E-CC8CCDFDF07E}"/>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Introduction</a:t>
            </a:r>
          </a:p>
        </p:txBody>
      </p:sp>
      <p:sp>
        <p:nvSpPr>
          <p:cNvPr id="31" name="TextBox 30">
            <a:extLst>
              <a:ext uri="{FF2B5EF4-FFF2-40B4-BE49-F238E27FC236}">
                <a16:creationId xmlns:a16="http://schemas.microsoft.com/office/drawing/2014/main" id="{526DFC22-749F-BB71-35B0-AACEC4DB1360}"/>
              </a:ext>
            </a:extLst>
          </p:cNvPr>
          <p:cNvSpPr txBox="1"/>
          <p:nvPr/>
        </p:nvSpPr>
        <p:spPr>
          <a:xfrm>
            <a:off x="3055822" y="6316442"/>
            <a:ext cx="2140330" cy="584775"/>
          </a:xfrm>
          <a:prstGeom prst="rect">
            <a:avLst/>
          </a:prstGeom>
          <a:noFill/>
        </p:spPr>
        <p:txBody>
          <a:bodyPr wrap="none" rtlCol="0">
            <a:spAutoFit/>
          </a:bodyPr>
          <a:lstStyle/>
          <a:p>
            <a:r>
              <a:rPr lang="en-GB" sz="3200" dirty="0">
                <a:solidFill>
                  <a:schemeClr val="accent1">
                    <a:lumMod val="60000"/>
                    <a:lumOff val="40000"/>
                  </a:schemeClr>
                </a:solidFill>
              </a:rPr>
              <a:t>Joseph Essa</a:t>
            </a:r>
          </a:p>
        </p:txBody>
      </p:sp>
      <p:sp>
        <p:nvSpPr>
          <p:cNvPr id="32" name="TextBox 31">
            <a:extLst>
              <a:ext uri="{FF2B5EF4-FFF2-40B4-BE49-F238E27FC236}">
                <a16:creationId xmlns:a16="http://schemas.microsoft.com/office/drawing/2014/main" id="{8B8BC431-3152-9BF4-68E7-9D550CCFC1B6}"/>
              </a:ext>
            </a:extLst>
          </p:cNvPr>
          <p:cNvSpPr txBox="1"/>
          <p:nvPr/>
        </p:nvSpPr>
        <p:spPr>
          <a:xfrm>
            <a:off x="7808331" y="6316442"/>
            <a:ext cx="2866490" cy="584775"/>
          </a:xfrm>
          <a:prstGeom prst="rect">
            <a:avLst/>
          </a:prstGeom>
          <a:noFill/>
        </p:spPr>
        <p:txBody>
          <a:bodyPr wrap="none" rtlCol="0">
            <a:spAutoFit/>
          </a:bodyPr>
          <a:lstStyle/>
          <a:p>
            <a:r>
              <a:rPr lang="en-GB" sz="3200" dirty="0">
                <a:solidFill>
                  <a:schemeClr val="accent1">
                    <a:lumMod val="60000"/>
                    <a:lumOff val="40000"/>
                  </a:schemeClr>
                </a:solidFill>
              </a:rPr>
              <a:t>Shady Abdelaziz</a:t>
            </a:r>
          </a:p>
        </p:txBody>
      </p:sp>
      <p:sp>
        <p:nvSpPr>
          <p:cNvPr id="33" name="TextBox 32">
            <a:extLst>
              <a:ext uri="{FF2B5EF4-FFF2-40B4-BE49-F238E27FC236}">
                <a16:creationId xmlns:a16="http://schemas.microsoft.com/office/drawing/2014/main" id="{59126518-AC80-FF24-0ED8-7CB1E5A86D01}"/>
              </a:ext>
            </a:extLst>
          </p:cNvPr>
          <p:cNvSpPr txBox="1"/>
          <p:nvPr/>
        </p:nvSpPr>
        <p:spPr>
          <a:xfrm>
            <a:off x="12634797" y="6316442"/>
            <a:ext cx="3435556" cy="584775"/>
          </a:xfrm>
          <a:prstGeom prst="rect">
            <a:avLst/>
          </a:prstGeom>
          <a:noFill/>
        </p:spPr>
        <p:txBody>
          <a:bodyPr wrap="none" rtlCol="0" anchor="b" anchorCtr="1">
            <a:spAutoFit/>
          </a:bodyPr>
          <a:lstStyle/>
          <a:p>
            <a:r>
              <a:rPr lang="en-GB" sz="3200" dirty="0">
                <a:solidFill>
                  <a:schemeClr val="accent1">
                    <a:lumMod val="60000"/>
                    <a:lumOff val="40000"/>
                  </a:schemeClr>
                </a:solidFill>
              </a:rPr>
              <a:t>Mohamed Haitham</a:t>
            </a:r>
          </a:p>
        </p:txBody>
      </p:sp>
      <p:grpSp>
        <p:nvGrpSpPr>
          <p:cNvPr id="48" name="Google Shape;13706;p180">
            <a:extLst>
              <a:ext uri="{FF2B5EF4-FFF2-40B4-BE49-F238E27FC236}">
                <a16:creationId xmlns:a16="http://schemas.microsoft.com/office/drawing/2014/main" id="{D89CB165-D70E-4F14-D146-8E8A4E0D1468}"/>
              </a:ext>
            </a:extLst>
          </p:cNvPr>
          <p:cNvGrpSpPr/>
          <p:nvPr/>
        </p:nvGrpSpPr>
        <p:grpSpPr>
          <a:xfrm>
            <a:off x="8784819" y="5243381"/>
            <a:ext cx="668844" cy="757406"/>
            <a:chOff x="-57950750" y="2296300"/>
            <a:chExt cx="279625" cy="316650"/>
          </a:xfrm>
          <a:solidFill>
            <a:srgbClr val="DCF2F0"/>
          </a:solidFill>
        </p:grpSpPr>
        <p:sp>
          <p:nvSpPr>
            <p:cNvPr id="49" name="Google Shape;13707;p180">
              <a:extLst>
                <a:ext uri="{FF2B5EF4-FFF2-40B4-BE49-F238E27FC236}">
                  <a16:creationId xmlns:a16="http://schemas.microsoft.com/office/drawing/2014/main" id="{44FDA148-5B72-3277-13B8-24AA08F7BC1C}"/>
                </a:ext>
              </a:extLst>
            </p:cNvPr>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sz="1600">
                <a:solidFill>
                  <a:srgbClr val="DCF2F0"/>
                </a:solidFill>
              </a:endParaRPr>
            </a:p>
          </p:txBody>
        </p:sp>
        <p:sp>
          <p:nvSpPr>
            <p:cNvPr id="50" name="Google Shape;13708;p180">
              <a:extLst>
                <a:ext uri="{FF2B5EF4-FFF2-40B4-BE49-F238E27FC236}">
                  <a16:creationId xmlns:a16="http://schemas.microsoft.com/office/drawing/2014/main" id="{D147A3B7-FEB1-E330-A1DA-25FD1062A0C2}"/>
                </a:ext>
              </a:extLst>
            </p:cNvPr>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sz="1600">
                <a:solidFill>
                  <a:srgbClr val="DCF2F0"/>
                </a:solidFill>
              </a:endParaRPr>
            </a:p>
          </p:txBody>
        </p:sp>
        <p:sp>
          <p:nvSpPr>
            <p:cNvPr id="51" name="Google Shape;13709;p180">
              <a:extLst>
                <a:ext uri="{FF2B5EF4-FFF2-40B4-BE49-F238E27FC236}">
                  <a16:creationId xmlns:a16="http://schemas.microsoft.com/office/drawing/2014/main" id="{B5DCDBFC-21BA-0B5B-85EE-DB0D8741CDE3}"/>
                </a:ext>
              </a:extLst>
            </p:cNvPr>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sz="1600">
                <a:solidFill>
                  <a:srgbClr val="DCF2F0"/>
                </a:solidFill>
              </a:endParaRPr>
            </a:p>
          </p:txBody>
        </p:sp>
        <p:sp>
          <p:nvSpPr>
            <p:cNvPr id="52" name="Google Shape;13710;p180">
              <a:extLst>
                <a:ext uri="{FF2B5EF4-FFF2-40B4-BE49-F238E27FC236}">
                  <a16:creationId xmlns:a16="http://schemas.microsoft.com/office/drawing/2014/main" id="{DB4010E7-399A-C3E2-4EF1-B3A241EDD03C}"/>
                </a:ext>
              </a:extLst>
            </p:cNvPr>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sz="1600">
                <a:solidFill>
                  <a:srgbClr val="DCF2F0"/>
                </a:solidFill>
              </a:endParaRPr>
            </a:p>
          </p:txBody>
        </p:sp>
      </p:grpSp>
      <p:grpSp>
        <p:nvGrpSpPr>
          <p:cNvPr id="53" name="Google Shape;13805;p180">
            <a:extLst>
              <a:ext uri="{FF2B5EF4-FFF2-40B4-BE49-F238E27FC236}">
                <a16:creationId xmlns:a16="http://schemas.microsoft.com/office/drawing/2014/main" id="{83F0E31F-ED97-FD55-7709-82DE4C4F6BEB}"/>
              </a:ext>
            </a:extLst>
          </p:cNvPr>
          <p:cNvGrpSpPr/>
          <p:nvPr/>
        </p:nvGrpSpPr>
        <p:grpSpPr>
          <a:xfrm>
            <a:off x="13902538" y="5257090"/>
            <a:ext cx="649467" cy="729988"/>
            <a:chOff x="-57172600" y="2686375"/>
            <a:chExt cx="289100" cy="318825"/>
          </a:xfrm>
          <a:solidFill>
            <a:srgbClr val="DCF2F0"/>
          </a:solidFill>
        </p:grpSpPr>
        <p:sp>
          <p:nvSpPr>
            <p:cNvPr id="54" name="Google Shape;13806;p180">
              <a:extLst>
                <a:ext uri="{FF2B5EF4-FFF2-40B4-BE49-F238E27FC236}">
                  <a16:creationId xmlns:a16="http://schemas.microsoft.com/office/drawing/2014/main" id="{783E79EF-39BB-35FF-5410-9F0C85335985}"/>
                </a:ext>
              </a:extLst>
            </p:cNvPr>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DCF2F0"/>
                </a:solidFill>
              </a:endParaRPr>
            </a:p>
          </p:txBody>
        </p:sp>
        <p:sp>
          <p:nvSpPr>
            <p:cNvPr id="55" name="Google Shape;13807;p180">
              <a:extLst>
                <a:ext uri="{FF2B5EF4-FFF2-40B4-BE49-F238E27FC236}">
                  <a16:creationId xmlns:a16="http://schemas.microsoft.com/office/drawing/2014/main" id="{A42D9DFB-9F9F-58F5-60BE-D1120BCD6FE8}"/>
                </a:ext>
              </a:extLst>
            </p:cNvPr>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DCF2F0"/>
                </a:solidFill>
              </a:endParaRPr>
            </a:p>
          </p:txBody>
        </p:sp>
      </p:grpSp>
      <p:grpSp>
        <p:nvGrpSpPr>
          <p:cNvPr id="16" name="Google Shape;13909;p180">
            <a:extLst>
              <a:ext uri="{FF2B5EF4-FFF2-40B4-BE49-F238E27FC236}">
                <a16:creationId xmlns:a16="http://schemas.microsoft.com/office/drawing/2014/main" id="{11909972-856C-D611-5329-A74D3A9214C4}"/>
              </a:ext>
            </a:extLst>
          </p:cNvPr>
          <p:cNvGrpSpPr/>
          <p:nvPr/>
        </p:nvGrpSpPr>
        <p:grpSpPr>
          <a:xfrm>
            <a:off x="3743532" y="5238904"/>
            <a:ext cx="764910" cy="766360"/>
            <a:chOff x="-52513800" y="1903475"/>
            <a:chExt cx="316650" cy="317250"/>
          </a:xfrm>
          <a:solidFill>
            <a:srgbClr val="DCF2F0"/>
          </a:solidFill>
        </p:grpSpPr>
        <p:sp>
          <p:nvSpPr>
            <p:cNvPr id="17" name="Google Shape;13910;p180">
              <a:extLst>
                <a:ext uri="{FF2B5EF4-FFF2-40B4-BE49-F238E27FC236}">
                  <a16:creationId xmlns:a16="http://schemas.microsoft.com/office/drawing/2014/main" id="{1D1B2F42-C807-FF88-4DED-11EB1F0E1371}"/>
                </a:ext>
              </a:extLst>
            </p:cNvPr>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911;p180">
              <a:extLst>
                <a:ext uri="{FF2B5EF4-FFF2-40B4-BE49-F238E27FC236}">
                  <a16:creationId xmlns:a16="http://schemas.microsoft.com/office/drawing/2014/main" id="{5BFC88EE-D04E-5CB6-6CFA-5FCD152C4FAA}"/>
                </a:ext>
              </a:extLst>
            </p:cNvPr>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046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1000"/>
                                        <p:tgtEl>
                                          <p:spTgt spid="31"/>
                                        </p:tgtEl>
                                      </p:cBhvr>
                                    </p:animEffect>
                                    <p:anim calcmode="lin" valueType="num">
                                      <p:cBhvr>
                                        <p:cTn id="16" dur="1000" fill="hold"/>
                                        <p:tgtEl>
                                          <p:spTgt spid="31"/>
                                        </p:tgtEl>
                                        <p:attrNameLst>
                                          <p:attrName>ppt_x</p:attrName>
                                        </p:attrNameLst>
                                      </p:cBhvr>
                                      <p:tavLst>
                                        <p:tav tm="0">
                                          <p:val>
                                            <p:strVal val="#ppt_x"/>
                                          </p:val>
                                        </p:tav>
                                        <p:tav tm="100000">
                                          <p:val>
                                            <p:strVal val="#ppt_x"/>
                                          </p:val>
                                        </p:tav>
                                      </p:tavLst>
                                    </p:anim>
                                    <p:anim calcmode="lin" valueType="num">
                                      <p:cBhvr>
                                        <p:cTn id="17" dur="1000" fill="hold"/>
                                        <p:tgtEl>
                                          <p:spTgt spid="3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1000"/>
                                        <p:tgtEl>
                                          <p:spTgt spid="48"/>
                                        </p:tgtEl>
                                      </p:cBhvr>
                                    </p:animEffect>
                                    <p:anim calcmode="lin" valueType="num">
                                      <p:cBhvr>
                                        <p:cTn id="21" dur="1000" fill="hold"/>
                                        <p:tgtEl>
                                          <p:spTgt spid="48"/>
                                        </p:tgtEl>
                                        <p:attrNameLst>
                                          <p:attrName>ppt_x</p:attrName>
                                        </p:attrNameLst>
                                      </p:cBhvr>
                                      <p:tavLst>
                                        <p:tav tm="0">
                                          <p:val>
                                            <p:strVal val="#ppt_x"/>
                                          </p:val>
                                        </p:tav>
                                        <p:tav tm="100000">
                                          <p:val>
                                            <p:strVal val="#ppt_x"/>
                                          </p:val>
                                        </p:tav>
                                      </p:tavLst>
                                    </p:anim>
                                    <p:anim calcmode="lin" valueType="num">
                                      <p:cBhvr>
                                        <p:cTn id="22" dur="1000" fill="hold"/>
                                        <p:tgtEl>
                                          <p:spTgt spid="4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5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anim calcmode="lin" valueType="num">
                                      <p:cBhvr>
                                        <p:cTn id="26" dur="1000" fill="hold"/>
                                        <p:tgtEl>
                                          <p:spTgt spid="32"/>
                                        </p:tgtEl>
                                        <p:attrNameLst>
                                          <p:attrName>ppt_x</p:attrName>
                                        </p:attrNameLst>
                                      </p:cBhvr>
                                      <p:tavLst>
                                        <p:tav tm="0">
                                          <p:val>
                                            <p:strVal val="#ppt_x"/>
                                          </p:val>
                                        </p:tav>
                                        <p:tav tm="100000">
                                          <p:val>
                                            <p:strVal val="#ppt_x"/>
                                          </p:val>
                                        </p:tav>
                                      </p:tavLst>
                                    </p:anim>
                                    <p:anim calcmode="lin" valueType="num">
                                      <p:cBhvr>
                                        <p:cTn id="27" dur="1000" fill="hold"/>
                                        <p:tgtEl>
                                          <p:spTgt spid="3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50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1000"/>
                                        <p:tgtEl>
                                          <p:spTgt spid="53"/>
                                        </p:tgtEl>
                                      </p:cBhvr>
                                    </p:animEffect>
                                    <p:anim calcmode="lin" valueType="num">
                                      <p:cBhvr>
                                        <p:cTn id="31" dur="1000" fill="hold"/>
                                        <p:tgtEl>
                                          <p:spTgt spid="53"/>
                                        </p:tgtEl>
                                        <p:attrNameLst>
                                          <p:attrName>ppt_x</p:attrName>
                                        </p:attrNameLst>
                                      </p:cBhvr>
                                      <p:tavLst>
                                        <p:tav tm="0">
                                          <p:val>
                                            <p:strVal val="#ppt_x"/>
                                          </p:val>
                                        </p:tav>
                                        <p:tav tm="100000">
                                          <p:val>
                                            <p:strVal val="#ppt_x"/>
                                          </p:val>
                                        </p:tav>
                                      </p:tavLst>
                                    </p:anim>
                                    <p:anim calcmode="lin" valueType="num">
                                      <p:cBhvr>
                                        <p:cTn id="32" dur="1000" fill="hold"/>
                                        <p:tgtEl>
                                          <p:spTgt spid="5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F784B-3029-CF37-83A1-5D37C82CF346}"/>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C26720A0-9C70-A88A-9994-8D498284B19F}"/>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19</a:t>
            </a:r>
          </a:p>
        </p:txBody>
      </p:sp>
      <p:sp>
        <p:nvSpPr>
          <p:cNvPr id="3" name="TextBox 9">
            <a:extLst>
              <a:ext uri="{FF2B5EF4-FFF2-40B4-BE49-F238E27FC236}">
                <a16:creationId xmlns:a16="http://schemas.microsoft.com/office/drawing/2014/main" id="{EB39B72E-F3F3-67D7-856C-AAA2BA9A806A}"/>
              </a:ext>
            </a:extLst>
          </p:cNvPr>
          <p:cNvSpPr txBox="1"/>
          <p:nvPr/>
        </p:nvSpPr>
        <p:spPr>
          <a:xfrm>
            <a:off x="814402" y="656055"/>
            <a:ext cx="3787095" cy="762068"/>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1D216294-8E96-8B41-C35A-9BE3A44BF2AE}"/>
              </a:ext>
            </a:extLst>
          </p:cNvPr>
          <p:cNvSpPr txBox="1"/>
          <p:nvPr/>
        </p:nvSpPr>
        <p:spPr>
          <a:xfrm>
            <a:off x="1219199" y="1062318"/>
            <a:ext cx="2842369" cy="379399"/>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Deployment</a:t>
            </a:r>
          </a:p>
        </p:txBody>
      </p:sp>
      <p:sp>
        <p:nvSpPr>
          <p:cNvPr id="5" name="TextBox 7">
            <a:extLst>
              <a:ext uri="{FF2B5EF4-FFF2-40B4-BE49-F238E27FC236}">
                <a16:creationId xmlns:a16="http://schemas.microsoft.com/office/drawing/2014/main" id="{8CCD4512-A8A4-00C2-0100-DF331924E394}"/>
              </a:ext>
            </a:extLst>
          </p:cNvPr>
          <p:cNvSpPr txBox="1"/>
          <p:nvPr/>
        </p:nvSpPr>
        <p:spPr>
          <a:xfrm>
            <a:off x="1641681" y="1712013"/>
            <a:ext cx="9102519" cy="879921"/>
          </a:xfrm>
          <a:prstGeom prst="rect">
            <a:avLst/>
          </a:prstGeom>
        </p:spPr>
        <p:txBody>
          <a:bodyPr wrap="square" lIns="0" tIns="0" rIns="0" bIns="0" rtlCol="0" anchor="t">
            <a:spAutoFit/>
          </a:bodyPr>
          <a:lstStyle/>
          <a:p>
            <a:pPr>
              <a:lnSpc>
                <a:spcPts val="7567"/>
              </a:lnSpc>
            </a:pPr>
            <a:r>
              <a:rPr lang="en-GB" sz="4400" dirty="0"/>
              <a:t>Real-Time Anomaly Detection</a:t>
            </a:r>
            <a:endParaRPr lang="en-US" sz="4400" spc="-68" dirty="0">
              <a:solidFill>
                <a:srgbClr val="DCF2F0"/>
              </a:solidFill>
              <a:latin typeface="Calibri (العناوين)"/>
            </a:endParaRPr>
          </a:p>
        </p:txBody>
      </p:sp>
      <p:sp>
        <p:nvSpPr>
          <p:cNvPr id="22" name="Google Shape;2226;p112">
            <a:extLst>
              <a:ext uri="{FF2B5EF4-FFF2-40B4-BE49-F238E27FC236}">
                <a16:creationId xmlns:a16="http://schemas.microsoft.com/office/drawing/2014/main" id="{A5937CF3-7E53-A1F7-7100-94E5C1549094}"/>
              </a:ext>
            </a:extLst>
          </p:cNvPr>
          <p:cNvSpPr txBox="1">
            <a:spLocks/>
          </p:cNvSpPr>
          <p:nvPr/>
        </p:nvSpPr>
        <p:spPr>
          <a:xfrm>
            <a:off x="9144000" y="3335910"/>
            <a:ext cx="7608644" cy="4226422"/>
          </a:xfrm>
          <a:prstGeom prst="rect">
            <a:avLst/>
          </a:prstGeom>
        </p:spPr>
        <p:txBody>
          <a:bodyPr spcFirstLastPara="1" wrap="square" lIns="91425" tIns="0"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Video Processing:</a:t>
            </a:r>
            <a:endParaRPr lang="en-GB" dirty="0"/>
          </a:p>
          <a:p>
            <a:pPr lvl="1"/>
            <a:r>
              <a:rPr lang="en-GB" dirty="0"/>
              <a:t>Capture live video from </a:t>
            </a:r>
            <a:r>
              <a:rPr lang="en-GB" b="1" dirty="0" err="1"/>
              <a:t>Zavio</a:t>
            </a:r>
            <a:r>
              <a:rPr lang="en-GB" b="1" dirty="0"/>
              <a:t> F1105</a:t>
            </a:r>
            <a:r>
              <a:rPr lang="en-GB" dirty="0"/>
              <a:t> via OpenCV.</a:t>
            </a:r>
          </a:p>
          <a:p>
            <a:pPr lvl="1"/>
            <a:r>
              <a:rPr lang="en-GB" dirty="0"/>
              <a:t>Buffer and preprocess frames for anomaly detection.</a:t>
            </a:r>
          </a:p>
          <a:p>
            <a:r>
              <a:rPr lang="en-GB" b="1" dirty="0"/>
              <a:t>Anomaly Identification:</a:t>
            </a:r>
            <a:r>
              <a:rPr lang="en-GB" dirty="0"/>
              <a:t> Use ONNX model on Jetson Nano for low-latency processing.</a:t>
            </a:r>
          </a:p>
          <a:p>
            <a:r>
              <a:rPr lang="en-GB" b="1" dirty="0"/>
              <a:t>Real-Time Feedback:</a:t>
            </a:r>
            <a:r>
              <a:rPr lang="en-GB" dirty="0"/>
              <a:t> Display "Anomaly" or "Normal" labels on the live feed.</a:t>
            </a:r>
          </a:p>
        </p:txBody>
      </p:sp>
      <p:sp>
        <p:nvSpPr>
          <p:cNvPr id="23" name="Google Shape;2228;p112">
            <a:extLst>
              <a:ext uri="{FF2B5EF4-FFF2-40B4-BE49-F238E27FC236}">
                <a16:creationId xmlns:a16="http://schemas.microsoft.com/office/drawing/2014/main" id="{E15F9028-34DA-4B38-CFAB-1347F6BB12AC}"/>
              </a:ext>
            </a:extLst>
          </p:cNvPr>
          <p:cNvSpPr txBox="1">
            <a:spLocks/>
          </p:cNvSpPr>
          <p:nvPr/>
        </p:nvSpPr>
        <p:spPr>
          <a:xfrm>
            <a:off x="1893346" y="5774894"/>
            <a:ext cx="4582957" cy="665342"/>
          </a:xfrm>
          <a:prstGeom prst="rect">
            <a:avLst/>
          </a:prstGeom>
        </p:spPr>
        <p:txBody>
          <a:bodyPr spcFirstLastPara="1" wrap="square" lIns="91425" tIns="0" rIns="91425" bIns="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None/>
            </a:pPr>
            <a:r>
              <a:rPr lang="en-US" sz="2800" b="1" dirty="0">
                <a:solidFill>
                  <a:schemeClr val="accent1">
                    <a:lumMod val="60000"/>
                    <a:lumOff val="40000"/>
                  </a:schemeClr>
                </a:solidFill>
                <a:latin typeface="Inter" panose="020B0604020202020204" charset="0"/>
                <a:ea typeface="Inter" panose="020B0604020202020204" charset="0"/>
              </a:rPr>
              <a:t>Anomaly Detection and Video Recording</a:t>
            </a:r>
            <a:endParaRPr lang="en-GB" sz="2800" b="1" dirty="0">
              <a:solidFill>
                <a:schemeClr val="accent1">
                  <a:lumMod val="60000"/>
                  <a:lumOff val="40000"/>
                </a:schemeClr>
              </a:solidFill>
              <a:latin typeface="Inter" panose="020B0604020202020204" charset="0"/>
              <a:ea typeface="Inter" panose="020B0604020202020204" charset="0"/>
            </a:endParaRPr>
          </a:p>
        </p:txBody>
      </p:sp>
      <p:pic>
        <p:nvPicPr>
          <p:cNvPr id="16" name="صورة 15" descr="صورة تحتوي على لقطة شاشة, الرسومات, الخط, رمز&#10;&#10;تم إنشاء الوصف تلقائياً">
            <a:extLst>
              <a:ext uri="{FF2B5EF4-FFF2-40B4-BE49-F238E27FC236}">
                <a16:creationId xmlns:a16="http://schemas.microsoft.com/office/drawing/2014/main" id="{ADAD01F1-772B-252E-FA59-7922D2AD73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6521" y="3731342"/>
            <a:ext cx="2142899" cy="1562914"/>
          </a:xfrm>
          <a:prstGeom prst="rect">
            <a:avLst/>
          </a:prstGeom>
        </p:spPr>
      </p:pic>
    </p:spTree>
    <p:extLst>
      <p:ext uri="{BB962C8B-B14F-4D97-AF65-F5344CB8AC3E}">
        <p14:creationId xmlns:p14="http://schemas.microsoft.com/office/powerpoint/2010/main" val="268736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7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fade">
                                      <p:cBhvr>
                                        <p:cTn id="16" dur="1000"/>
                                        <p:tgtEl>
                                          <p:spTgt spid="22">
                                            <p:txEl>
                                              <p:pRg st="0" end="0"/>
                                            </p:txEl>
                                          </p:spTgt>
                                        </p:tgtEl>
                                      </p:cBhvr>
                                    </p:animEffect>
                                    <p:anim calcmode="lin" valueType="num">
                                      <p:cBhvr>
                                        <p:cTn id="17"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22">
                                            <p:txEl>
                                              <p:pRg st="1" end="1"/>
                                            </p:txEl>
                                          </p:spTgt>
                                        </p:tgtEl>
                                        <p:attrNameLst>
                                          <p:attrName>style.visibility</p:attrName>
                                        </p:attrNameLst>
                                      </p:cBhvr>
                                      <p:to>
                                        <p:strVal val="visible"/>
                                      </p:to>
                                    </p:set>
                                    <p:animEffect transition="in" filter="fade">
                                      <p:cBhvr>
                                        <p:cTn id="21" dur="1000"/>
                                        <p:tgtEl>
                                          <p:spTgt spid="22">
                                            <p:txEl>
                                              <p:pRg st="1" end="1"/>
                                            </p:txEl>
                                          </p:spTgt>
                                        </p:tgtEl>
                                      </p:cBhvr>
                                    </p:animEffect>
                                    <p:anim calcmode="lin" valueType="num">
                                      <p:cBhvr>
                                        <p:cTn id="22"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22">
                                            <p:txEl>
                                              <p:pRg st="2" end="2"/>
                                            </p:txEl>
                                          </p:spTgt>
                                        </p:tgtEl>
                                        <p:attrNameLst>
                                          <p:attrName>style.visibility</p:attrName>
                                        </p:attrNameLst>
                                      </p:cBhvr>
                                      <p:to>
                                        <p:strVal val="visible"/>
                                      </p:to>
                                    </p:set>
                                    <p:animEffect transition="in" filter="fade">
                                      <p:cBhvr>
                                        <p:cTn id="26" dur="1000"/>
                                        <p:tgtEl>
                                          <p:spTgt spid="22">
                                            <p:txEl>
                                              <p:pRg st="2" end="2"/>
                                            </p:txEl>
                                          </p:spTgt>
                                        </p:tgtEl>
                                      </p:cBhvr>
                                    </p:animEffect>
                                    <p:anim calcmode="lin" valueType="num">
                                      <p:cBhvr>
                                        <p:cTn id="27"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22">
                                            <p:txEl>
                                              <p:pRg st="3" end="3"/>
                                            </p:txEl>
                                          </p:spTgt>
                                        </p:tgtEl>
                                        <p:attrNameLst>
                                          <p:attrName>style.visibility</p:attrName>
                                        </p:attrNameLst>
                                      </p:cBhvr>
                                      <p:to>
                                        <p:strVal val="visible"/>
                                      </p:to>
                                    </p:set>
                                    <p:animEffect transition="in" filter="fade">
                                      <p:cBhvr>
                                        <p:cTn id="31" dur="1000"/>
                                        <p:tgtEl>
                                          <p:spTgt spid="22">
                                            <p:txEl>
                                              <p:pRg st="3" end="3"/>
                                            </p:txEl>
                                          </p:spTgt>
                                        </p:tgtEl>
                                      </p:cBhvr>
                                    </p:animEffect>
                                    <p:anim calcmode="lin" valueType="num">
                                      <p:cBhvr>
                                        <p:cTn id="32"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000"/>
                                  </p:stCondLst>
                                  <p:childTnLst>
                                    <p:set>
                                      <p:cBhvr>
                                        <p:cTn id="35" dur="1" fill="hold">
                                          <p:stCondLst>
                                            <p:cond delay="0"/>
                                          </p:stCondLst>
                                        </p:cTn>
                                        <p:tgtEl>
                                          <p:spTgt spid="22">
                                            <p:txEl>
                                              <p:pRg st="4" end="4"/>
                                            </p:txEl>
                                          </p:spTgt>
                                        </p:tgtEl>
                                        <p:attrNameLst>
                                          <p:attrName>style.visibility</p:attrName>
                                        </p:attrNameLst>
                                      </p:cBhvr>
                                      <p:to>
                                        <p:strVal val="visible"/>
                                      </p:to>
                                    </p:set>
                                    <p:animEffect transition="in" filter="fade">
                                      <p:cBhvr>
                                        <p:cTn id="36" dur="1000"/>
                                        <p:tgtEl>
                                          <p:spTgt spid="22">
                                            <p:txEl>
                                              <p:pRg st="4" end="4"/>
                                            </p:txEl>
                                          </p:spTgt>
                                        </p:tgtEl>
                                      </p:cBhvr>
                                    </p:animEffect>
                                    <p:anim calcmode="lin" valueType="num">
                                      <p:cBhvr>
                                        <p:cTn id="37"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782D4-77EE-C6F1-FCD6-F2C3101494A5}"/>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5E12405D-264F-ED34-DAC9-F61B664A5838}"/>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20</a:t>
            </a:r>
          </a:p>
        </p:txBody>
      </p:sp>
      <p:sp>
        <p:nvSpPr>
          <p:cNvPr id="3" name="TextBox 9">
            <a:extLst>
              <a:ext uri="{FF2B5EF4-FFF2-40B4-BE49-F238E27FC236}">
                <a16:creationId xmlns:a16="http://schemas.microsoft.com/office/drawing/2014/main" id="{4FA5D09E-96C0-60B6-EEFA-CA13008F4ECD}"/>
              </a:ext>
            </a:extLst>
          </p:cNvPr>
          <p:cNvSpPr txBox="1"/>
          <p:nvPr/>
        </p:nvSpPr>
        <p:spPr>
          <a:xfrm>
            <a:off x="814402" y="656055"/>
            <a:ext cx="3787095" cy="762068"/>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F1500710-E038-7B0F-8085-FD0A6E073BBE}"/>
              </a:ext>
            </a:extLst>
          </p:cNvPr>
          <p:cNvSpPr txBox="1"/>
          <p:nvPr/>
        </p:nvSpPr>
        <p:spPr>
          <a:xfrm>
            <a:off x="1219199" y="1062318"/>
            <a:ext cx="2842369" cy="379399"/>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Deployment</a:t>
            </a:r>
          </a:p>
        </p:txBody>
      </p:sp>
      <p:sp>
        <p:nvSpPr>
          <p:cNvPr id="5" name="TextBox 7">
            <a:extLst>
              <a:ext uri="{FF2B5EF4-FFF2-40B4-BE49-F238E27FC236}">
                <a16:creationId xmlns:a16="http://schemas.microsoft.com/office/drawing/2014/main" id="{23E9DCC1-95A5-D21F-003E-D8219E9A5820}"/>
              </a:ext>
            </a:extLst>
          </p:cNvPr>
          <p:cNvSpPr txBox="1"/>
          <p:nvPr/>
        </p:nvSpPr>
        <p:spPr>
          <a:xfrm>
            <a:off x="1641681" y="1712013"/>
            <a:ext cx="9102519" cy="934102"/>
          </a:xfrm>
          <a:prstGeom prst="rect">
            <a:avLst/>
          </a:prstGeom>
        </p:spPr>
        <p:txBody>
          <a:bodyPr wrap="square" lIns="0" tIns="0" rIns="0" bIns="0" rtlCol="0" anchor="t">
            <a:spAutoFit/>
          </a:bodyPr>
          <a:lstStyle/>
          <a:p>
            <a:pPr>
              <a:lnSpc>
                <a:spcPts val="7567"/>
              </a:lnSpc>
            </a:pPr>
            <a:r>
              <a:rPr lang="en-GB" sz="6000" dirty="0"/>
              <a:t>Post-Detection Actions</a:t>
            </a:r>
            <a:endParaRPr lang="en-US" sz="6000" spc="-68" dirty="0">
              <a:solidFill>
                <a:srgbClr val="DCF2F0"/>
              </a:solidFill>
              <a:latin typeface="Calibri (العناوين)"/>
            </a:endParaRPr>
          </a:p>
        </p:txBody>
      </p:sp>
      <p:sp>
        <p:nvSpPr>
          <p:cNvPr id="25" name="Google Shape;2228;p112">
            <a:extLst>
              <a:ext uri="{FF2B5EF4-FFF2-40B4-BE49-F238E27FC236}">
                <a16:creationId xmlns:a16="http://schemas.microsoft.com/office/drawing/2014/main" id="{02B78CFA-7FC8-DEC8-8696-E0F50C25BE0F}"/>
              </a:ext>
            </a:extLst>
          </p:cNvPr>
          <p:cNvSpPr txBox="1">
            <a:spLocks/>
          </p:cNvSpPr>
          <p:nvPr/>
        </p:nvSpPr>
        <p:spPr>
          <a:xfrm>
            <a:off x="2501882" y="5892883"/>
            <a:ext cx="3984464" cy="665342"/>
          </a:xfrm>
          <a:prstGeom prst="rect">
            <a:avLst/>
          </a:prstGeom>
        </p:spPr>
        <p:txBody>
          <a:bodyPr spcFirstLastPara="1" wrap="square" lIns="91425" tIns="0" rIns="91425" bIns="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None/>
            </a:pPr>
            <a:r>
              <a:rPr lang="en-GB" sz="2800" b="1" dirty="0">
                <a:solidFill>
                  <a:schemeClr val="accent1">
                    <a:lumMod val="60000"/>
                    <a:lumOff val="40000"/>
                  </a:schemeClr>
                </a:solidFill>
                <a:latin typeface="Inter" panose="020B0604020202020204" charset="0"/>
                <a:ea typeface="Inter" panose="020B0604020202020204" charset="0"/>
              </a:rPr>
              <a:t>Report Generation and Notifications</a:t>
            </a:r>
          </a:p>
        </p:txBody>
      </p:sp>
      <p:pic>
        <p:nvPicPr>
          <p:cNvPr id="36" name="Picture 35" descr="A black background with a black square&#10;&#10;Description automatically generated with medium confidence">
            <a:extLst>
              <a:ext uri="{FF2B5EF4-FFF2-40B4-BE49-F238E27FC236}">
                <a16:creationId xmlns:a16="http://schemas.microsoft.com/office/drawing/2014/main" id="{75AB4534-430F-612F-28D6-7C4A3A4AC171}"/>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54114" y="4698471"/>
            <a:ext cx="1080000" cy="1080000"/>
          </a:xfrm>
          <a:prstGeom prst="rect">
            <a:avLst/>
          </a:prstGeom>
        </p:spPr>
      </p:pic>
      <p:pic>
        <p:nvPicPr>
          <p:cNvPr id="20" name="صورة 19" descr="صورة تحتوي على لقطة شاشة, التلون, الرسومات, مستطيل&#10;&#10;تم إنشاء الوصف تلقائياً">
            <a:extLst>
              <a:ext uri="{FF2B5EF4-FFF2-40B4-BE49-F238E27FC236}">
                <a16:creationId xmlns:a16="http://schemas.microsoft.com/office/drawing/2014/main" id="{DA8BA554-CF01-BE9D-EE5D-7B0EDD66DD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223" y="4056259"/>
            <a:ext cx="1080000" cy="1080000"/>
          </a:xfrm>
          <a:prstGeom prst="rect">
            <a:avLst/>
          </a:prstGeom>
        </p:spPr>
      </p:pic>
      <p:sp>
        <p:nvSpPr>
          <p:cNvPr id="7" name="Rectangle 2">
            <a:extLst>
              <a:ext uri="{FF2B5EF4-FFF2-40B4-BE49-F238E27FC236}">
                <a16:creationId xmlns:a16="http://schemas.microsoft.com/office/drawing/2014/main" id="{179D9790-5733-ABD9-F6F3-519A8B746EDF}"/>
              </a:ext>
            </a:extLst>
          </p:cNvPr>
          <p:cNvSpPr>
            <a:spLocks noChangeArrowheads="1"/>
          </p:cNvSpPr>
          <p:nvPr/>
        </p:nvSpPr>
        <p:spPr bwMode="auto">
          <a:xfrm>
            <a:off x="8142000" y="3583262"/>
            <a:ext cx="910251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Automated Workflow:</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Save detected anomaly clips locally on Jetson Nano.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Generate reports using Generative AI.</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Upload clips and reports to Google Drive.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Send email notifications for user alerts.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Efficiency:</a:t>
            </a:r>
            <a:r>
              <a:rPr kumimoji="0" lang="en-US" altLang="en-US" sz="2800" b="0" i="0" u="none" strike="noStrike" cap="none" normalizeH="0" baseline="0" dirty="0">
                <a:ln>
                  <a:noFill/>
                </a:ln>
                <a:solidFill>
                  <a:schemeClr val="tx1"/>
                </a:solidFill>
                <a:effectLst/>
                <a:latin typeface="Arial" panose="020B0604020202020204" pitchFamily="34" charset="0"/>
              </a:rPr>
              <a:t> Utilize multithreading to ensure seamless real-time detection and processing without delays.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4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1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09E33-3980-A07B-DDFA-4999996E3FC0}"/>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1118CBDE-2B6E-9A17-ACA2-A124F6E3220E}"/>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21</a:t>
            </a:r>
          </a:p>
        </p:txBody>
      </p:sp>
      <p:sp>
        <p:nvSpPr>
          <p:cNvPr id="3" name="TextBox 9">
            <a:extLst>
              <a:ext uri="{FF2B5EF4-FFF2-40B4-BE49-F238E27FC236}">
                <a16:creationId xmlns:a16="http://schemas.microsoft.com/office/drawing/2014/main" id="{66DC8043-90C6-8B29-C71D-428711490049}"/>
              </a:ext>
            </a:extLst>
          </p:cNvPr>
          <p:cNvSpPr txBox="1"/>
          <p:nvPr/>
        </p:nvSpPr>
        <p:spPr>
          <a:xfrm>
            <a:off x="814402" y="656055"/>
            <a:ext cx="3787095" cy="762068"/>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E892D5A5-8733-2807-B2CB-DCD542BDA080}"/>
              </a:ext>
            </a:extLst>
          </p:cNvPr>
          <p:cNvSpPr txBox="1"/>
          <p:nvPr/>
        </p:nvSpPr>
        <p:spPr>
          <a:xfrm>
            <a:off x="1219199" y="1062318"/>
            <a:ext cx="2842369" cy="379399"/>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Deployment</a:t>
            </a:r>
          </a:p>
        </p:txBody>
      </p:sp>
      <p:sp>
        <p:nvSpPr>
          <p:cNvPr id="5" name="TextBox 7">
            <a:extLst>
              <a:ext uri="{FF2B5EF4-FFF2-40B4-BE49-F238E27FC236}">
                <a16:creationId xmlns:a16="http://schemas.microsoft.com/office/drawing/2014/main" id="{2BFC7450-633F-F692-A1C7-E031D5E8F361}"/>
              </a:ext>
            </a:extLst>
          </p:cNvPr>
          <p:cNvSpPr txBox="1"/>
          <p:nvPr/>
        </p:nvSpPr>
        <p:spPr>
          <a:xfrm>
            <a:off x="1641681" y="1712013"/>
            <a:ext cx="9102519" cy="934102"/>
          </a:xfrm>
          <a:prstGeom prst="rect">
            <a:avLst/>
          </a:prstGeom>
        </p:spPr>
        <p:txBody>
          <a:bodyPr wrap="square" lIns="0" tIns="0" rIns="0" bIns="0" rtlCol="0" anchor="t">
            <a:spAutoFit/>
          </a:bodyPr>
          <a:lstStyle/>
          <a:p>
            <a:pPr>
              <a:lnSpc>
                <a:spcPts val="7567"/>
              </a:lnSpc>
            </a:pPr>
            <a:r>
              <a:rPr lang="en-GB" sz="6000" spc="-68" dirty="0">
                <a:solidFill>
                  <a:srgbClr val="DCF2F0"/>
                </a:solidFill>
                <a:latin typeface="Calibri (العناوين)"/>
              </a:rPr>
              <a:t>Report</a:t>
            </a:r>
            <a:endParaRPr lang="en-US" sz="6000" spc="-68" dirty="0">
              <a:solidFill>
                <a:srgbClr val="DCF2F0"/>
              </a:solidFill>
              <a:latin typeface="Calibri (العناوين)"/>
            </a:endParaRPr>
          </a:p>
        </p:txBody>
      </p:sp>
      <p:sp>
        <p:nvSpPr>
          <p:cNvPr id="25" name="Google Shape;2228;p112">
            <a:extLst>
              <a:ext uri="{FF2B5EF4-FFF2-40B4-BE49-F238E27FC236}">
                <a16:creationId xmlns:a16="http://schemas.microsoft.com/office/drawing/2014/main" id="{303B5FFB-53AC-A914-2284-CE7A8819AAAE}"/>
              </a:ext>
            </a:extLst>
          </p:cNvPr>
          <p:cNvSpPr txBox="1">
            <a:spLocks/>
          </p:cNvSpPr>
          <p:nvPr/>
        </p:nvSpPr>
        <p:spPr>
          <a:xfrm>
            <a:off x="2501882" y="5892883"/>
            <a:ext cx="3984464" cy="665342"/>
          </a:xfrm>
          <a:prstGeom prst="rect">
            <a:avLst/>
          </a:prstGeom>
        </p:spPr>
        <p:txBody>
          <a:bodyPr spcFirstLastPara="1" wrap="square" lIns="91425" tIns="0" rIns="91425" bIns="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1600"/>
              </a:spcAft>
              <a:buNone/>
            </a:pPr>
            <a:r>
              <a:rPr lang="en-GB" sz="2800" b="1" dirty="0">
                <a:solidFill>
                  <a:schemeClr val="accent1">
                    <a:lumMod val="60000"/>
                    <a:lumOff val="40000"/>
                  </a:schemeClr>
                </a:solidFill>
                <a:latin typeface="Inter" panose="020B0604020202020204" charset="0"/>
                <a:ea typeface="Inter" panose="020B0604020202020204" charset="0"/>
              </a:rPr>
              <a:t>Sample</a:t>
            </a:r>
          </a:p>
        </p:txBody>
      </p:sp>
      <p:pic>
        <p:nvPicPr>
          <p:cNvPr id="36" name="Picture 35" descr="A black background with a black square&#10;&#10;Description automatically generated with medium confidence">
            <a:extLst>
              <a:ext uri="{FF2B5EF4-FFF2-40B4-BE49-F238E27FC236}">
                <a16:creationId xmlns:a16="http://schemas.microsoft.com/office/drawing/2014/main" id="{32D49B8F-F314-F4A6-AAF3-F41140A1D29F}"/>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54114" y="4698471"/>
            <a:ext cx="1080000" cy="1080000"/>
          </a:xfrm>
          <a:prstGeom prst="rect">
            <a:avLst/>
          </a:prstGeom>
        </p:spPr>
      </p:pic>
      <p:pic>
        <p:nvPicPr>
          <p:cNvPr id="20" name="صورة 19" descr="صورة تحتوي على لقطة شاشة, التلون, الرسومات, مستطيل&#10;&#10;تم إنشاء الوصف تلقائياً">
            <a:extLst>
              <a:ext uri="{FF2B5EF4-FFF2-40B4-BE49-F238E27FC236}">
                <a16:creationId xmlns:a16="http://schemas.microsoft.com/office/drawing/2014/main" id="{669CA05C-E6F8-EB9D-3B14-1FDFB6C858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225" y="4292233"/>
            <a:ext cx="1080000" cy="1080000"/>
          </a:xfrm>
          <a:prstGeom prst="rect">
            <a:avLst/>
          </a:prstGeom>
        </p:spPr>
      </p:pic>
      <p:pic>
        <p:nvPicPr>
          <p:cNvPr id="7" name="صورة 6" descr="صورة تحتوي على نص, الخط, لقطة شاشة, المستند&#10;&#10;تم إنشاء الوصف تلقائياً">
            <a:extLst>
              <a:ext uri="{FF2B5EF4-FFF2-40B4-BE49-F238E27FC236}">
                <a16:creationId xmlns:a16="http://schemas.microsoft.com/office/drawing/2014/main" id="{9EF1C717-4102-AC81-5558-185CABC5C0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1240" y="656054"/>
            <a:ext cx="8563896" cy="9225364"/>
          </a:xfrm>
          <a:prstGeom prst="rect">
            <a:avLst/>
          </a:prstGeom>
        </p:spPr>
      </p:pic>
    </p:spTree>
    <p:extLst>
      <p:ext uri="{BB962C8B-B14F-4D97-AF65-F5344CB8AC3E}">
        <p14:creationId xmlns:p14="http://schemas.microsoft.com/office/powerpoint/2010/main" val="230195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1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94405-891C-C4BA-A100-916ED3CBDA10}"/>
            </a:ext>
          </a:extLst>
        </p:cNvPr>
        <p:cNvGrpSpPr/>
        <p:nvPr/>
      </p:nvGrpSpPr>
      <p:grpSpPr>
        <a:xfrm>
          <a:off x="0" y="0"/>
          <a:ext cx="0" cy="0"/>
          <a:chOff x="0" y="0"/>
          <a:chExt cx="0" cy="0"/>
        </a:xfrm>
      </p:grpSpPr>
      <p:sp>
        <p:nvSpPr>
          <p:cNvPr id="2" name="TextBox 7">
            <a:extLst>
              <a:ext uri="{FF2B5EF4-FFF2-40B4-BE49-F238E27FC236}">
                <a16:creationId xmlns:a16="http://schemas.microsoft.com/office/drawing/2014/main" id="{0A15DB65-969C-2CF6-16AC-D6020863CF50}"/>
              </a:ext>
            </a:extLst>
          </p:cNvPr>
          <p:cNvSpPr txBox="1"/>
          <p:nvPr/>
        </p:nvSpPr>
        <p:spPr>
          <a:xfrm>
            <a:off x="1597744" y="2663316"/>
            <a:ext cx="4891548" cy="1128514"/>
          </a:xfrm>
          <a:prstGeom prst="rect">
            <a:avLst/>
          </a:prstGeom>
        </p:spPr>
        <p:txBody>
          <a:bodyPr wrap="square" lIns="0" tIns="0" rIns="0" bIns="0" rtlCol="0" anchor="t">
            <a:spAutoFit/>
          </a:bodyPr>
          <a:lstStyle/>
          <a:p>
            <a:pPr algn="l">
              <a:lnSpc>
                <a:spcPts val="8807"/>
              </a:lnSpc>
            </a:pPr>
            <a:r>
              <a:rPr lang="en-US" sz="7934" spc="-79" dirty="0">
                <a:solidFill>
                  <a:srgbClr val="DCF2F0"/>
                </a:solidFill>
                <a:latin typeface="Calibri (العناوين)"/>
              </a:rPr>
              <a:t>Chat Bot </a:t>
            </a:r>
          </a:p>
        </p:txBody>
      </p:sp>
      <p:sp>
        <p:nvSpPr>
          <p:cNvPr id="3" name="TextBox 2">
            <a:extLst>
              <a:ext uri="{FF2B5EF4-FFF2-40B4-BE49-F238E27FC236}">
                <a16:creationId xmlns:a16="http://schemas.microsoft.com/office/drawing/2014/main" id="{441FA791-8560-B603-4F25-891FC81E93B2}"/>
              </a:ext>
            </a:extLst>
          </p:cNvPr>
          <p:cNvSpPr txBox="1"/>
          <p:nvPr/>
        </p:nvSpPr>
        <p:spPr>
          <a:xfrm>
            <a:off x="1981199" y="4589502"/>
            <a:ext cx="4891547" cy="1694631"/>
          </a:xfrm>
          <a:prstGeom prst="rect">
            <a:avLst/>
          </a:prstGeom>
          <a:noFill/>
        </p:spPr>
        <p:txBody>
          <a:bodyPr wrap="square" rtlCol="0">
            <a:spAutoFit/>
          </a:bodyPr>
          <a:lstStyle/>
          <a:p>
            <a:pPr>
              <a:lnSpc>
                <a:spcPct val="150000"/>
              </a:lnSpc>
            </a:pPr>
            <a:r>
              <a:rPr lang="en-GB" sz="2400" dirty="0">
                <a:solidFill>
                  <a:schemeClr val="accent1">
                    <a:lumMod val="60000"/>
                    <a:lumOff val="40000"/>
                  </a:schemeClr>
                </a:solidFill>
                <a:latin typeface="Inter" panose="020B0604020202020204" charset="0"/>
                <a:ea typeface="Inter" panose="020B0604020202020204" charset="0"/>
              </a:rPr>
              <a:t>▶ </a:t>
            </a:r>
            <a:r>
              <a:rPr lang="en-US" sz="2400" dirty="0">
                <a:solidFill>
                  <a:schemeClr val="accent1">
                    <a:lumMod val="60000"/>
                    <a:lumOff val="40000"/>
                  </a:schemeClr>
                </a:solidFill>
                <a:latin typeface="Inter" panose="020B0604020202020204" charset="0"/>
                <a:ea typeface="Inter" panose="020B0604020202020204" charset="0"/>
              </a:rPr>
              <a:t>Chatbot with anomaly videos</a:t>
            </a:r>
            <a:endParaRPr lang="ar-EG" sz="2400" dirty="0">
              <a:solidFill>
                <a:schemeClr val="accent1">
                  <a:lumMod val="60000"/>
                  <a:lumOff val="40000"/>
                </a:schemeClr>
              </a:solidFill>
              <a:latin typeface="Inter" panose="020B0604020202020204" charset="0"/>
              <a:ea typeface="Inter" panose="020B0604020202020204" charset="0"/>
            </a:endParaRPr>
          </a:p>
          <a:p>
            <a:pPr>
              <a:lnSpc>
                <a:spcPct val="150000"/>
              </a:lnSpc>
            </a:pPr>
            <a:r>
              <a:rPr lang="en-GB" sz="2400" dirty="0">
                <a:solidFill>
                  <a:schemeClr val="accent1">
                    <a:lumMod val="60000"/>
                    <a:lumOff val="40000"/>
                  </a:schemeClr>
                </a:solidFill>
                <a:latin typeface="Inter" panose="020B0604020202020204" charset="0"/>
                <a:ea typeface="Inter" panose="020B0604020202020204" charset="0"/>
              </a:rPr>
              <a:t>▶ Demo </a:t>
            </a:r>
          </a:p>
          <a:p>
            <a:pPr>
              <a:lnSpc>
                <a:spcPct val="150000"/>
              </a:lnSpc>
            </a:pPr>
            <a:r>
              <a:rPr lang="en-GB" sz="2400" dirty="0">
                <a:solidFill>
                  <a:schemeClr val="accent1">
                    <a:lumMod val="60000"/>
                    <a:lumOff val="40000"/>
                  </a:schemeClr>
                </a:solidFill>
                <a:latin typeface="Inter" panose="020B0604020202020204" charset="0"/>
                <a:ea typeface="Inter" panose="020B0604020202020204" charset="0"/>
              </a:rPr>
              <a:t>▶ Power Bi</a:t>
            </a:r>
          </a:p>
        </p:txBody>
      </p:sp>
      <p:pic>
        <p:nvPicPr>
          <p:cNvPr id="6" name="صورة 5" descr="صورة تحتوي على قصاصة فنية, الرسومات, لقطة شاشة, تصميم الجرافيك&#10;&#10;تم إنشاء الوصف تلقائياً">
            <a:extLst>
              <a:ext uri="{FF2B5EF4-FFF2-40B4-BE49-F238E27FC236}">
                <a16:creationId xmlns:a16="http://schemas.microsoft.com/office/drawing/2014/main" id="{27035C74-825E-0F3C-CE56-100A496C5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3792" y="2216586"/>
            <a:ext cx="5886464" cy="5886464"/>
          </a:xfrm>
          <a:prstGeom prst="rect">
            <a:avLst/>
          </a:prstGeom>
        </p:spPr>
      </p:pic>
    </p:spTree>
    <p:extLst>
      <p:ext uri="{BB962C8B-B14F-4D97-AF65-F5344CB8AC3E}">
        <p14:creationId xmlns:p14="http://schemas.microsoft.com/office/powerpoint/2010/main" val="287309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25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25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17505-0CBE-1A31-DEC7-5C33FF843134}"/>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AAEC55AB-2508-9CC4-B9C0-40C7395866C7}"/>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23</a:t>
            </a:r>
          </a:p>
        </p:txBody>
      </p:sp>
      <p:sp>
        <p:nvSpPr>
          <p:cNvPr id="3" name="TextBox 9">
            <a:extLst>
              <a:ext uri="{FF2B5EF4-FFF2-40B4-BE49-F238E27FC236}">
                <a16:creationId xmlns:a16="http://schemas.microsoft.com/office/drawing/2014/main" id="{57843783-D5A2-A859-6001-3714496B577D}"/>
              </a:ext>
            </a:extLst>
          </p:cNvPr>
          <p:cNvSpPr txBox="1"/>
          <p:nvPr/>
        </p:nvSpPr>
        <p:spPr>
          <a:xfrm>
            <a:off x="814402" y="656054"/>
            <a:ext cx="3787095" cy="770147"/>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31846E39-F180-BD51-C321-429C646EBFB6}"/>
              </a:ext>
            </a:extLst>
          </p:cNvPr>
          <p:cNvSpPr txBox="1"/>
          <p:nvPr/>
        </p:nvSpPr>
        <p:spPr>
          <a:xfrm>
            <a:off x="1219199" y="1062318"/>
            <a:ext cx="2842369" cy="364523"/>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Chat Bot</a:t>
            </a:r>
          </a:p>
        </p:txBody>
      </p:sp>
      <p:sp>
        <p:nvSpPr>
          <p:cNvPr id="5" name="TextBox 7">
            <a:extLst>
              <a:ext uri="{FF2B5EF4-FFF2-40B4-BE49-F238E27FC236}">
                <a16:creationId xmlns:a16="http://schemas.microsoft.com/office/drawing/2014/main" id="{DD201797-F77A-62F7-B091-D0B38A391956}"/>
              </a:ext>
            </a:extLst>
          </p:cNvPr>
          <p:cNvSpPr txBox="1"/>
          <p:nvPr/>
        </p:nvSpPr>
        <p:spPr>
          <a:xfrm>
            <a:off x="1641681" y="1712013"/>
            <a:ext cx="9102519" cy="934102"/>
          </a:xfrm>
          <a:prstGeom prst="rect">
            <a:avLst/>
          </a:prstGeom>
        </p:spPr>
        <p:txBody>
          <a:bodyPr wrap="square" lIns="0" tIns="0" rIns="0" bIns="0" rtlCol="0" anchor="t">
            <a:spAutoFit/>
          </a:bodyPr>
          <a:lstStyle/>
          <a:p>
            <a:pPr>
              <a:lnSpc>
                <a:spcPts val="7567"/>
              </a:lnSpc>
            </a:pPr>
            <a:r>
              <a:rPr lang="en-US" sz="6000" spc="-68" dirty="0">
                <a:solidFill>
                  <a:srgbClr val="DCF2F0"/>
                </a:solidFill>
                <a:latin typeface="Calibri (العناوين)"/>
              </a:rPr>
              <a:t>Chatbot with anomaly videos</a:t>
            </a:r>
          </a:p>
        </p:txBody>
      </p:sp>
      <p:sp>
        <p:nvSpPr>
          <p:cNvPr id="8" name="Rectangle 1">
            <a:extLst>
              <a:ext uri="{FF2B5EF4-FFF2-40B4-BE49-F238E27FC236}">
                <a16:creationId xmlns:a16="http://schemas.microsoft.com/office/drawing/2014/main" id="{79685FC6-DDA0-B1D7-46E6-9B93D69F6EFC}"/>
              </a:ext>
            </a:extLst>
          </p:cNvPr>
          <p:cNvSpPr>
            <a:spLocks noChangeArrowheads="1"/>
          </p:cNvSpPr>
          <p:nvPr/>
        </p:nvSpPr>
        <p:spPr bwMode="auto">
          <a:xfrm>
            <a:off x="940209" y="2838320"/>
            <a:ext cx="16407581"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Overview of the Anomaly Detection Chatbot with </a:t>
            </a:r>
            <a:r>
              <a:rPr kumimoji="0" lang="en-US" altLang="en-US" sz="2400" b="1" i="0" u="none" strike="noStrike" cap="none" normalizeH="0" baseline="0" dirty="0" err="1">
                <a:ln>
                  <a:noFill/>
                </a:ln>
                <a:solidFill>
                  <a:schemeClr val="tx1"/>
                </a:solidFill>
                <a:effectLst/>
                <a:latin typeface="Arial" panose="020B0604020202020204" pitchFamily="34" charset="0"/>
              </a:rPr>
              <a:t>Streamlit</a:t>
            </a:r>
            <a:r>
              <a:rPr kumimoji="0" lang="en-US" altLang="en-US" sz="2400" b="1" i="0" u="none" strike="noStrike" cap="none" normalizeH="0" baseline="0" dirty="0">
                <a:ln>
                  <a:noFill/>
                </a:ln>
                <a:solidFill>
                  <a:schemeClr val="tx1"/>
                </a:solidFill>
                <a:effectLst/>
                <a:latin typeface="Arial" panose="020B0604020202020204" pitchFamily="34" charset="0"/>
              </a:rPr>
              <a:t> and Google Gemini</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Project Overview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Objective</a:t>
            </a:r>
            <a:r>
              <a:rPr kumimoji="0" lang="en-US" altLang="en-US" sz="2400" b="0" i="0" u="none" strike="noStrike" cap="none" normalizeH="0" baseline="0" dirty="0">
                <a:ln>
                  <a:noFill/>
                </a:ln>
                <a:solidFill>
                  <a:schemeClr val="tx1"/>
                </a:solidFill>
                <a:effectLst/>
                <a:latin typeface="Arial" panose="020B0604020202020204" pitchFamily="34" charset="0"/>
              </a:rPr>
              <a:t>: Build an anomaly detection chatbot that utilizes </a:t>
            </a:r>
            <a:r>
              <a:rPr kumimoji="0" lang="en-US" altLang="en-US" sz="2400" b="1" i="0" u="none" strike="noStrike" cap="none" normalizeH="0" baseline="0" dirty="0">
                <a:ln>
                  <a:noFill/>
                </a:ln>
                <a:solidFill>
                  <a:schemeClr val="tx1"/>
                </a:solidFill>
                <a:effectLst/>
                <a:latin typeface="Arial" panose="020B0604020202020204" pitchFamily="34" charset="0"/>
              </a:rPr>
              <a:t>Google Gemini</a:t>
            </a:r>
            <a:r>
              <a:rPr kumimoji="0" lang="en-US" altLang="en-US" sz="2400" b="0" i="0" u="none" strike="noStrike" cap="none" normalizeH="0" baseline="0" dirty="0">
                <a:ln>
                  <a:noFill/>
                </a:ln>
                <a:solidFill>
                  <a:schemeClr val="tx1"/>
                </a:solidFill>
                <a:effectLst/>
                <a:latin typeface="Arial" panose="020B0604020202020204" pitchFamily="34" charset="0"/>
              </a:rPr>
              <a:t> (Generative AI) to analyze and respond to user queries related to anomaly reports.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Technologies Used</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Google Gemini API</a:t>
            </a:r>
            <a:r>
              <a:rPr kumimoji="0" lang="en-US" altLang="en-US" sz="2400" b="0" i="0" u="none" strike="noStrike" cap="none" normalizeH="0" baseline="0" dirty="0">
                <a:ln>
                  <a:noFill/>
                </a:ln>
                <a:solidFill>
                  <a:schemeClr val="tx1"/>
                </a:solidFill>
                <a:effectLst/>
                <a:latin typeface="Arial" panose="020B0604020202020204" pitchFamily="34" charset="0"/>
              </a:rPr>
              <a:t> for generative AI-based responses.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panose="020B0604020202020204" pitchFamily="34" charset="0"/>
              </a:rPr>
              <a:t>Streamlit</a:t>
            </a:r>
            <a:r>
              <a:rPr kumimoji="0" lang="en-US" altLang="en-US" sz="2400" b="0" i="0" u="none" strike="noStrike" cap="none" normalizeH="0" baseline="0" dirty="0">
                <a:ln>
                  <a:noFill/>
                </a:ln>
                <a:solidFill>
                  <a:schemeClr val="tx1"/>
                </a:solidFill>
                <a:effectLst/>
                <a:latin typeface="Arial" panose="020B0604020202020204" pitchFamily="34" charset="0"/>
              </a:rPr>
              <a:t> for creating a user-friendly interface.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panose="020B0604020202020204" pitchFamily="34" charset="0"/>
              </a:rPr>
              <a:t>ngrok</a:t>
            </a:r>
            <a:r>
              <a:rPr kumimoji="0" lang="en-US" altLang="en-US" sz="2400" b="0" i="0" u="none" strike="noStrike" cap="none" normalizeH="0" baseline="0" dirty="0">
                <a:ln>
                  <a:noFill/>
                </a:ln>
                <a:solidFill>
                  <a:schemeClr val="tx1"/>
                </a:solidFill>
                <a:effectLst/>
                <a:latin typeface="Arial" panose="020B0604020202020204" pitchFamily="34" charset="0"/>
              </a:rPr>
              <a:t> for exposing the local server to the web.</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panose="020B0604020202020204" pitchFamily="34" charset="0"/>
              </a:rPr>
              <a:t>Joblib</a:t>
            </a:r>
            <a:r>
              <a:rPr kumimoji="0" lang="en-US" altLang="en-US" sz="2400" b="0" i="0" u="none" strike="noStrike" cap="none" normalizeH="0" baseline="0" dirty="0">
                <a:ln>
                  <a:noFill/>
                </a:ln>
                <a:solidFill>
                  <a:schemeClr val="tx1"/>
                </a:solidFill>
                <a:effectLst/>
                <a:latin typeface="Arial" panose="020B0604020202020204" pitchFamily="34" charset="0"/>
              </a:rPr>
              <a:t> for saving/loading models.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Key Components: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Google Gemini Integration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Utilizes Google’s generative AI to interact with users and provide responses based on predefined reports.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Safety settings are configured to allow harmful content (e.g., harassment, hate speech).</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Arial" panose="020B0604020202020204" pitchFamily="34" charset="0"/>
              </a:rPr>
              <a:t>Report Management</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Loads anomaly reports stored as </a:t>
            </a:r>
            <a:r>
              <a:rPr kumimoji="0" lang="en-US" altLang="en-US" sz="2400" b="0" i="0" u="none" strike="noStrike" cap="none" normalizeH="0" baseline="0" dirty="0">
                <a:ln>
                  <a:noFill/>
                </a:ln>
                <a:solidFill>
                  <a:schemeClr val="tx1"/>
                </a:solidFill>
                <a:effectLst/>
                <a:latin typeface="Arial Unicode MS"/>
              </a:rPr>
              <a:t>.txt</a:t>
            </a:r>
            <a:r>
              <a:rPr kumimoji="0" lang="en-US" altLang="en-US" sz="2400" b="0" i="0" u="none" strike="noStrike" cap="none" normalizeH="0" baseline="0" dirty="0">
                <a:ln>
                  <a:noFill/>
                </a:ln>
                <a:solidFill>
                  <a:schemeClr val="tx1"/>
                </a:solidFill>
                <a:effectLst/>
              </a:rPr>
              <a:t> files from a specified directory.</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reports are integrated into the chatbot’s context to augment responses based on the provided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047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ECE83-CF61-4EE5-F519-02D3862F3739}"/>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9B96727E-05EA-D7CC-C119-E865AA4AADA2}"/>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23</a:t>
            </a:r>
          </a:p>
        </p:txBody>
      </p:sp>
      <p:sp>
        <p:nvSpPr>
          <p:cNvPr id="3" name="TextBox 9">
            <a:extLst>
              <a:ext uri="{FF2B5EF4-FFF2-40B4-BE49-F238E27FC236}">
                <a16:creationId xmlns:a16="http://schemas.microsoft.com/office/drawing/2014/main" id="{29E7DB4F-2257-E43D-4013-9867DB7A40D9}"/>
              </a:ext>
            </a:extLst>
          </p:cNvPr>
          <p:cNvSpPr txBox="1"/>
          <p:nvPr/>
        </p:nvSpPr>
        <p:spPr>
          <a:xfrm>
            <a:off x="814402" y="656054"/>
            <a:ext cx="3787095" cy="770147"/>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36E8F5C8-B5D2-8FEB-73B4-C231A63682EC}"/>
              </a:ext>
            </a:extLst>
          </p:cNvPr>
          <p:cNvSpPr txBox="1"/>
          <p:nvPr/>
        </p:nvSpPr>
        <p:spPr>
          <a:xfrm>
            <a:off x="1219199" y="1062318"/>
            <a:ext cx="2842369" cy="364523"/>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Chat Bot</a:t>
            </a:r>
          </a:p>
        </p:txBody>
      </p:sp>
      <p:sp>
        <p:nvSpPr>
          <p:cNvPr id="5" name="TextBox 7">
            <a:extLst>
              <a:ext uri="{FF2B5EF4-FFF2-40B4-BE49-F238E27FC236}">
                <a16:creationId xmlns:a16="http://schemas.microsoft.com/office/drawing/2014/main" id="{744CFD36-A810-4102-C70B-F2FBDD49C6F8}"/>
              </a:ext>
            </a:extLst>
          </p:cNvPr>
          <p:cNvSpPr txBox="1"/>
          <p:nvPr/>
        </p:nvSpPr>
        <p:spPr>
          <a:xfrm>
            <a:off x="1174954" y="1841271"/>
            <a:ext cx="10348758" cy="738664"/>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4800" b="1" dirty="0">
                <a:latin typeface="Arial" panose="020B0604020202020204" pitchFamily="34" charset="0"/>
              </a:rPr>
              <a:t>Chatbot Interaction and Workflow</a:t>
            </a:r>
          </a:p>
        </p:txBody>
      </p:sp>
      <p:sp>
        <p:nvSpPr>
          <p:cNvPr id="6" name="Rectangle 1">
            <a:extLst>
              <a:ext uri="{FF2B5EF4-FFF2-40B4-BE49-F238E27FC236}">
                <a16:creationId xmlns:a16="http://schemas.microsoft.com/office/drawing/2014/main" id="{F5F9911B-58E1-F3C6-FF57-2FA816E8AD65}"/>
              </a:ext>
            </a:extLst>
          </p:cNvPr>
          <p:cNvSpPr>
            <a:spLocks noChangeArrowheads="1"/>
          </p:cNvSpPr>
          <p:nvPr/>
        </p:nvSpPr>
        <p:spPr bwMode="auto">
          <a:xfrm>
            <a:off x="678424" y="3455039"/>
            <a:ext cx="16621433"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Workflow of the Anomaly Detection Chatbot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Report Loading</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code dynamically loads </a:t>
            </a:r>
            <a:r>
              <a:rPr kumimoji="0" lang="en-US" altLang="en-US" sz="2400" b="0" i="0" u="none" strike="noStrike" cap="none" normalizeH="0" baseline="0" dirty="0">
                <a:ln>
                  <a:noFill/>
                </a:ln>
                <a:solidFill>
                  <a:schemeClr val="tx1"/>
                </a:solidFill>
                <a:effectLst/>
                <a:latin typeface="Arial Unicode MS"/>
              </a:rPr>
              <a:t>.txt</a:t>
            </a:r>
            <a:r>
              <a:rPr kumimoji="0" lang="en-US" altLang="en-US" sz="2400" b="0" i="0" u="none" strike="noStrike" cap="none" normalizeH="0" baseline="0" dirty="0">
                <a:ln>
                  <a:noFill/>
                </a:ln>
                <a:solidFill>
                  <a:schemeClr val="tx1"/>
                </a:solidFill>
                <a:effectLst/>
              </a:rPr>
              <a:t> anomaly reports from a specified folder (</a:t>
            </a:r>
            <a:r>
              <a:rPr kumimoji="0" lang="en-US" altLang="en-US" sz="2400" b="0" i="0" u="none" strike="noStrike" cap="none" normalizeH="0" baseline="0" dirty="0">
                <a:ln>
                  <a:noFill/>
                </a:ln>
                <a:solidFill>
                  <a:schemeClr val="tx1"/>
                </a:solidFill>
                <a:effectLst/>
                <a:latin typeface="Arial Unicode MS"/>
              </a:rPr>
              <a:t>REPORT_DIR</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Each report is read and stored in a dictionary to augment responses.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Arial" panose="020B0604020202020204" pitchFamily="34" charset="0"/>
              </a:rPr>
              <a:t>User Interaction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Users input their queries into the chatbot using </a:t>
            </a:r>
            <a:r>
              <a:rPr kumimoji="0" lang="en-US" altLang="en-US" sz="2400" b="0" i="0" u="none" strike="noStrike" cap="none" normalizeH="0" baseline="0" dirty="0" err="1">
                <a:ln>
                  <a:noFill/>
                </a:ln>
                <a:solidFill>
                  <a:schemeClr val="tx1"/>
                </a:solidFill>
                <a:effectLst/>
                <a:latin typeface="Arial" panose="020B0604020202020204" pitchFamily="34" charset="0"/>
              </a:rPr>
              <a:t>Streamlit’s</a:t>
            </a:r>
            <a:r>
              <a:rPr kumimoji="0" lang="en-US" altLang="en-US" sz="2400" b="0" i="0" u="none" strike="noStrike" cap="none" normalizeH="0" baseline="0" dirty="0">
                <a:ln>
                  <a:noFill/>
                </a:ln>
                <a:solidFill>
                  <a:schemeClr val="tx1"/>
                </a:solidFill>
                <a:effectLst/>
                <a:latin typeface="Arial" panose="020B0604020202020204" pitchFamily="34" charset="0"/>
              </a:rPr>
              <a:t> input widget (</a:t>
            </a:r>
            <a:r>
              <a:rPr kumimoji="0" lang="en-US" altLang="en-US" sz="2400" b="0" i="0" u="none" strike="noStrike" cap="none" normalizeH="0" baseline="0" dirty="0" err="1">
                <a:ln>
                  <a:noFill/>
                </a:ln>
                <a:solidFill>
                  <a:schemeClr val="tx1"/>
                </a:solidFill>
                <a:effectLst/>
                <a:latin typeface="Arial Unicode MS"/>
              </a:rPr>
              <a:t>st.chat_input</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input is then augmented with the relevant anomaly reports for better context.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latin typeface="Arial" panose="020B0604020202020204" pitchFamily="34" charset="0"/>
              </a:rPr>
              <a:t>AI Response</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chatbot sends the augmented prompt to Google Gemini for a response.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response is streamed back and displayed in real-time in the </a:t>
            </a:r>
            <a:r>
              <a:rPr kumimoji="0" lang="en-US" altLang="en-US" sz="2400" b="0" i="0" u="none" strike="noStrike" cap="none" normalizeH="0" baseline="0" dirty="0" err="1">
                <a:ln>
                  <a:noFill/>
                </a:ln>
                <a:solidFill>
                  <a:schemeClr val="tx1"/>
                </a:solidFill>
                <a:effectLst/>
                <a:latin typeface="Arial" panose="020B0604020202020204" pitchFamily="34" charset="0"/>
              </a:rPr>
              <a:t>Streamlit</a:t>
            </a:r>
            <a:r>
              <a:rPr kumimoji="0" lang="en-US" altLang="en-US" sz="2400" b="0" i="0" u="none" strike="noStrike" cap="none" normalizeH="0" baseline="0" dirty="0">
                <a:ln>
                  <a:noFill/>
                </a:ln>
                <a:solidFill>
                  <a:schemeClr val="tx1"/>
                </a:solidFill>
                <a:effectLst/>
                <a:latin typeface="Arial" panose="020B0604020202020204" pitchFamily="34" charset="0"/>
              </a:rPr>
              <a:t> interface.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Integration with </a:t>
            </a:r>
            <a:r>
              <a:rPr kumimoji="0" lang="en-US" altLang="en-US" sz="2400" b="1" i="0" u="none" strike="noStrike" cap="none" normalizeH="0" baseline="0" dirty="0" err="1">
                <a:ln>
                  <a:noFill/>
                </a:ln>
                <a:solidFill>
                  <a:schemeClr val="tx1"/>
                </a:solidFill>
                <a:effectLst/>
                <a:latin typeface="Arial" panose="020B0604020202020204" pitchFamily="34" charset="0"/>
              </a:rPr>
              <a:t>Streamlit</a:t>
            </a:r>
            <a:r>
              <a:rPr kumimoji="0" lang="en-US" altLang="en-US" sz="2400" b="1" i="0" u="none" strike="noStrike" cap="none" normalizeH="0" baseline="0" dirty="0">
                <a:ln>
                  <a:noFill/>
                </a:ln>
                <a:solidFill>
                  <a:schemeClr val="tx1"/>
                </a:solidFill>
                <a:effectLst/>
                <a:latin typeface="Arial" panose="020B0604020202020204" pitchFamily="34" charset="0"/>
              </a:rPr>
              <a:t> and </a:t>
            </a:r>
            <a:r>
              <a:rPr kumimoji="0" lang="en-US" altLang="en-US" sz="2400" b="1" i="0" u="none" strike="noStrike" cap="none" normalizeH="0" baseline="0" dirty="0" err="1">
                <a:ln>
                  <a:noFill/>
                </a:ln>
                <a:solidFill>
                  <a:schemeClr val="tx1"/>
                </a:solidFill>
                <a:effectLst/>
                <a:latin typeface="Arial" panose="020B0604020202020204" pitchFamily="34" charset="0"/>
              </a:rPr>
              <a:t>ngrok</a:t>
            </a:r>
            <a:r>
              <a:rPr kumimoji="0" lang="en-US" altLang="en-US" sz="24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panose="020B0604020202020204" pitchFamily="34" charset="0"/>
              </a:rPr>
              <a:t>Streamlit</a:t>
            </a:r>
            <a:r>
              <a:rPr kumimoji="0" lang="en-US" altLang="en-US" sz="2400" b="0" i="0" u="none" strike="noStrike" cap="none" normalizeH="0" baseline="0" dirty="0">
                <a:ln>
                  <a:noFill/>
                </a:ln>
                <a:solidFill>
                  <a:schemeClr val="tx1"/>
                </a:solidFill>
                <a:effectLst/>
                <a:latin typeface="Arial" panose="020B0604020202020204" pitchFamily="34" charset="0"/>
              </a:rPr>
              <a:t>: Provides an easy-to-use interface for interacting with the chatbot and displaying responses in a structured manner.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panose="020B0604020202020204" pitchFamily="34" charset="0"/>
              </a:rPr>
              <a:t>ngrok</a:t>
            </a:r>
            <a:r>
              <a:rPr kumimoji="0" lang="en-US" altLang="en-US" sz="2400" b="0" i="0" u="none" strike="noStrike" cap="none" normalizeH="0" baseline="0" dirty="0">
                <a:ln>
                  <a:noFill/>
                </a:ln>
                <a:solidFill>
                  <a:schemeClr val="tx1"/>
                </a:solidFill>
                <a:effectLst/>
                <a:latin typeface="Arial" panose="020B0604020202020204" pitchFamily="34" charset="0"/>
              </a:rPr>
              <a:t>: Used for exposing the </a:t>
            </a:r>
            <a:r>
              <a:rPr kumimoji="0" lang="en-US" altLang="en-US" sz="2400" b="0" i="0" u="none" strike="noStrike" cap="none" normalizeH="0" baseline="0" dirty="0" err="1">
                <a:ln>
                  <a:noFill/>
                </a:ln>
                <a:solidFill>
                  <a:schemeClr val="tx1"/>
                </a:solidFill>
                <a:effectLst/>
                <a:latin typeface="Arial" panose="020B0604020202020204" pitchFamily="34" charset="0"/>
              </a:rPr>
              <a:t>Streamlit</a:t>
            </a:r>
            <a:r>
              <a:rPr kumimoji="0" lang="en-US" altLang="en-US" sz="2400" b="0" i="0" u="none" strike="noStrike" cap="none" normalizeH="0" baseline="0" dirty="0">
                <a:ln>
                  <a:noFill/>
                </a:ln>
                <a:solidFill>
                  <a:schemeClr val="tx1"/>
                </a:solidFill>
                <a:effectLst/>
                <a:latin typeface="Arial" panose="020B0604020202020204" pitchFamily="34" charset="0"/>
              </a:rPr>
              <a:t> application to the internet, allowing users to access the chatbot remotely for real-time interactions.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822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94743-8584-3598-7319-18D3A4C9617A}"/>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3543D625-FB93-28D7-76EA-DCBE60CF0235}"/>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24</a:t>
            </a:r>
          </a:p>
        </p:txBody>
      </p:sp>
      <p:sp>
        <p:nvSpPr>
          <p:cNvPr id="3" name="TextBox 9">
            <a:extLst>
              <a:ext uri="{FF2B5EF4-FFF2-40B4-BE49-F238E27FC236}">
                <a16:creationId xmlns:a16="http://schemas.microsoft.com/office/drawing/2014/main" id="{3B0D133E-2609-7FEE-E69D-A58DB6390422}"/>
              </a:ext>
            </a:extLst>
          </p:cNvPr>
          <p:cNvSpPr txBox="1"/>
          <p:nvPr/>
        </p:nvSpPr>
        <p:spPr>
          <a:xfrm>
            <a:off x="814402" y="656054"/>
            <a:ext cx="3801843" cy="770147"/>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E83BFA81-D6F3-9A35-566C-7F1A3009AAB0}"/>
              </a:ext>
            </a:extLst>
          </p:cNvPr>
          <p:cNvSpPr txBox="1"/>
          <p:nvPr/>
        </p:nvSpPr>
        <p:spPr>
          <a:xfrm>
            <a:off x="1219199" y="1062318"/>
            <a:ext cx="2842369" cy="379399"/>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Chat Bot</a:t>
            </a:r>
          </a:p>
        </p:txBody>
      </p:sp>
      <p:sp>
        <p:nvSpPr>
          <p:cNvPr id="5" name="TextBox 7">
            <a:extLst>
              <a:ext uri="{FF2B5EF4-FFF2-40B4-BE49-F238E27FC236}">
                <a16:creationId xmlns:a16="http://schemas.microsoft.com/office/drawing/2014/main" id="{38ACFC55-9034-8AA2-E58C-88A7C106963B}"/>
              </a:ext>
            </a:extLst>
          </p:cNvPr>
          <p:cNvSpPr txBox="1"/>
          <p:nvPr/>
        </p:nvSpPr>
        <p:spPr>
          <a:xfrm>
            <a:off x="1833409" y="1712013"/>
            <a:ext cx="1942177" cy="934102"/>
          </a:xfrm>
          <a:prstGeom prst="rect">
            <a:avLst/>
          </a:prstGeom>
        </p:spPr>
        <p:txBody>
          <a:bodyPr wrap="square" lIns="0" tIns="0" rIns="0" bIns="0" rtlCol="0" anchor="t">
            <a:spAutoFit/>
          </a:bodyPr>
          <a:lstStyle/>
          <a:p>
            <a:pPr>
              <a:lnSpc>
                <a:spcPts val="7567"/>
              </a:lnSpc>
            </a:pPr>
            <a:r>
              <a:rPr lang="en-GB" sz="6000" spc="-68" dirty="0">
                <a:solidFill>
                  <a:srgbClr val="DCF2F0"/>
                </a:solidFill>
                <a:latin typeface="Calibri (العناوين)"/>
              </a:rPr>
              <a:t>Demo</a:t>
            </a:r>
            <a:endParaRPr lang="en-US" sz="6000" spc="-68" dirty="0">
              <a:solidFill>
                <a:srgbClr val="DCF2F0"/>
              </a:solidFill>
              <a:latin typeface="Calibri (العناوين)"/>
            </a:endParaRPr>
          </a:p>
        </p:txBody>
      </p:sp>
      <p:pic>
        <p:nvPicPr>
          <p:cNvPr id="6" name="Untitled video - Made with Clipchamp (10)">
            <a:hlinkClick r:id="" action="ppaction://media"/>
            <a:extLst>
              <a:ext uri="{FF2B5EF4-FFF2-40B4-BE49-F238E27FC236}">
                <a16:creationId xmlns:a16="http://schemas.microsoft.com/office/drawing/2014/main" id="{7F926546-9561-5479-F44B-67D88398A9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00391" y="2477729"/>
            <a:ext cx="12906409" cy="7428241"/>
          </a:xfrm>
          <a:prstGeom prst="rect">
            <a:avLst/>
          </a:prstGeom>
        </p:spPr>
      </p:pic>
    </p:spTree>
    <p:extLst>
      <p:ext uri="{BB962C8B-B14F-4D97-AF65-F5344CB8AC3E}">
        <p14:creationId xmlns:p14="http://schemas.microsoft.com/office/powerpoint/2010/main" val="418352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97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442EA-4BD2-9E98-859B-865D745893C3}"/>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437D1548-3B36-E489-AB24-F484C72E937D}"/>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25</a:t>
            </a:r>
          </a:p>
        </p:txBody>
      </p:sp>
      <p:sp>
        <p:nvSpPr>
          <p:cNvPr id="3" name="TextBox 9">
            <a:extLst>
              <a:ext uri="{FF2B5EF4-FFF2-40B4-BE49-F238E27FC236}">
                <a16:creationId xmlns:a16="http://schemas.microsoft.com/office/drawing/2014/main" id="{EBDE2DBF-E317-A3AA-2784-D4DFDF383B11}"/>
              </a:ext>
            </a:extLst>
          </p:cNvPr>
          <p:cNvSpPr txBox="1"/>
          <p:nvPr/>
        </p:nvSpPr>
        <p:spPr>
          <a:xfrm>
            <a:off x="814402" y="656054"/>
            <a:ext cx="3934579" cy="770147"/>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E849E123-963B-7131-0C0A-F7FD704AE31D}"/>
              </a:ext>
            </a:extLst>
          </p:cNvPr>
          <p:cNvSpPr txBox="1"/>
          <p:nvPr/>
        </p:nvSpPr>
        <p:spPr>
          <a:xfrm>
            <a:off x="1219199" y="1062318"/>
            <a:ext cx="2842369" cy="379399"/>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Chat Bot</a:t>
            </a:r>
          </a:p>
        </p:txBody>
      </p:sp>
      <p:sp>
        <p:nvSpPr>
          <p:cNvPr id="5" name="TextBox 7">
            <a:extLst>
              <a:ext uri="{FF2B5EF4-FFF2-40B4-BE49-F238E27FC236}">
                <a16:creationId xmlns:a16="http://schemas.microsoft.com/office/drawing/2014/main" id="{13B31C74-1491-03BD-4455-13F10E2DB4DD}"/>
              </a:ext>
            </a:extLst>
          </p:cNvPr>
          <p:cNvSpPr txBox="1"/>
          <p:nvPr/>
        </p:nvSpPr>
        <p:spPr>
          <a:xfrm>
            <a:off x="1833409" y="1712013"/>
            <a:ext cx="3461262" cy="934102"/>
          </a:xfrm>
          <a:prstGeom prst="rect">
            <a:avLst/>
          </a:prstGeom>
        </p:spPr>
        <p:txBody>
          <a:bodyPr wrap="square" lIns="0" tIns="0" rIns="0" bIns="0" rtlCol="0" anchor="t">
            <a:spAutoFit/>
          </a:bodyPr>
          <a:lstStyle/>
          <a:p>
            <a:pPr>
              <a:lnSpc>
                <a:spcPts val="7567"/>
              </a:lnSpc>
            </a:pPr>
            <a:r>
              <a:rPr lang="en-GB" sz="6000" spc="-68" dirty="0">
                <a:solidFill>
                  <a:srgbClr val="DCF2F0"/>
                </a:solidFill>
                <a:latin typeface="Calibri (العناوين)"/>
              </a:rPr>
              <a:t>Power Bi</a:t>
            </a:r>
            <a:endParaRPr lang="en-US" sz="6000" spc="-68" dirty="0">
              <a:solidFill>
                <a:srgbClr val="DCF2F0"/>
              </a:solidFill>
              <a:latin typeface="Calibri (العناوين)"/>
            </a:endParaRPr>
          </a:p>
        </p:txBody>
      </p:sp>
      <p:pic>
        <p:nvPicPr>
          <p:cNvPr id="9" name="صورة 8" descr="صورة تحتوي على نص, رسم بياني, برمجيات, الخط&#10;&#10;تم إنشاء الوصف تلقائياً">
            <a:extLst>
              <a:ext uri="{FF2B5EF4-FFF2-40B4-BE49-F238E27FC236}">
                <a16:creationId xmlns:a16="http://schemas.microsoft.com/office/drawing/2014/main" id="{689FF67B-9F1E-1495-ACDA-B2F15893A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409" y="2960307"/>
            <a:ext cx="14836878" cy="6803128"/>
          </a:xfrm>
          <a:prstGeom prst="rect">
            <a:avLst/>
          </a:prstGeom>
        </p:spPr>
      </p:pic>
    </p:spTree>
    <p:extLst>
      <p:ext uri="{BB962C8B-B14F-4D97-AF65-F5344CB8AC3E}">
        <p14:creationId xmlns:p14="http://schemas.microsoft.com/office/powerpoint/2010/main" val="334639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7">
            <a:extLst>
              <a:ext uri="{FF2B5EF4-FFF2-40B4-BE49-F238E27FC236}">
                <a16:creationId xmlns:a16="http://schemas.microsoft.com/office/drawing/2014/main" id="{93E38231-FB7F-FDA8-10BE-30B57F27F539}"/>
              </a:ext>
            </a:extLst>
          </p:cNvPr>
          <p:cNvSpPr txBox="1"/>
          <p:nvPr/>
        </p:nvSpPr>
        <p:spPr>
          <a:xfrm>
            <a:off x="960120" y="488053"/>
            <a:ext cx="6552903" cy="293526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934" spc="-79" dirty="0">
                <a:solidFill>
                  <a:srgbClr val="DCF2F0"/>
                </a:solidFill>
                <a:latin typeface="Calibri (العناوين)"/>
              </a:rPr>
              <a:t>Results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9582FB-4AF8-823B-997E-F65832F6AA1D}"/>
              </a:ext>
            </a:extLst>
          </p:cNvPr>
          <p:cNvSpPr txBox="1"/>
          <p:nvPr/>
        </p:nvSpPr>
        <p:spPr>
          <a:xfrm>
            <a:off x="960120" y="4309348"/>
            <a:ext cx="6365383" cy="4981002"/>
          </a:xfrm>
          <a:prstGeom prst="rect">
            <a:avLst/>
          </a:prstGeom>
        </p:spPr>
        <p:txBody>
          <a:bodyPr vert="horz" lIns="91440" tIns="45720" rIns="91440" bIns="45720" rtlCol="0">
            <a:normAutofit/>
          </a:bodyPr>
          <a:lstStyle/>
          <a:p>
            <a:pPr>
              <a:lnSpc>
                <a:spcPct val="90000"/>
              </a:lnSpc>
              <a:spcAft>
                <a:spcPts val="600"/>
              </a:spcAft>
            </a:pPr>
            <a:r>
              <a:rPr lang="en-US" sz="3300" dirty="0">
                <a:solidFill>
                  <a:schemeClr val="accent1">
                    <a:lumMod val="60000"/>
                    <a:lumOff val="40000"/>
                  </a:schemeClr>
                </a:solidFill>
              </a:rPr>
              <a:t>▶ Accuracy curve</a:t>
            </a:r>
          </a:p>
          <a:p>
            <a:pPr>
              <a:lnSpc>
                <a:spcPct val="90000"/>
              </a:lnSpc>
              <a:spcAft>
                <a:spcPts val="600"/>
              </a:spcAft>
            </a:pPr>
            <a:r>
              <a:rPr lang="en-US" sz="3300" dirty="0">
                <a:solidFill>
                  <a:schemeClr val="accent1">
                    <a:lumMod val="60000"/>
                    <a:lumOff val="40000"/>
                  </a:schemeClr>
                </a:solidFill>
              </a:rPr>
              <a:t>▶ Confusion Matrix</a:t>
            </a:r>
          </a:p>
          <a:p>
            <a:pPr>
              <a:lnSpc>
                <a:spcPct val="90000"/>
              </a:lnSpc>
              <a:spcAft>
                <a:spcPts val="600"/>
              </a:spcAft>
            </a:pPr>
            <a:r>
              <a:rPr lang="en-US" sz="3300" dirty="0">
                <a:solidFill>
                  <a:schemeClr val="accent1">
                    <a:lumMod val="60000"/>
                    <a:lumOff val="40000"/>
                  </a:schemeClr>
                </a:solidFill>
              </a:rPr>
              <a:t>▶ Classification Report</a:t>
            </a:r>
          </a:p>
          <a:p>
            <a:pPr>
              <a:lnSpc>
                <a:spcPct val="90000"/>
              </a:lnSpc>
              <a:spcAft>
                <a:spcPts val="600"/>
              </a:spcAft>
            </a:pPr>
            <a:r>
              <a:rPr lang="en-US" sz="3300" dirty="0">
                <a:solidFill>
                  <a:schemeClr val="accent1">
                    <a:lumMod val="60000"/>
                    <a:lumOff val="40000"/>
                  </a:schemeClr>
                </a:solidFill>
              </a:rPr>
              <a:t>▶ Demo</a:t>
            </a:r>
          </a:p>
        </p:txBody>
      </p:sp>
      <p:pic>
        <p:nvPicPr>
          <p:cNvPr id="5" name="صورة 4">
            <a:extLst>
              <a:ext uri="{FF2B5EF4-FFF2-40B4-BE49-F238E27FC236}">
                <a16:creationId xmlns:a16="http://schemas.microsoft.com/office/drawing/2014/main" id="{977A44B9-B16E-59E9-0AB8-4A268F9A72AF}"/>
              </a:ext>
            </a:extLst>
          </p:cNvPr>
          <p:cNvPicPr>
            <a:picLocks noChangeAspect="1"/>
          </p:cNvPicPr>
          <p:nvPr/>
        </p:nvPicPr>
        <p:blipFill>
          <a:blip r:embed="rId3">
            <a:extLst>
              <a:ext uri="{28A0092B-C50C-407E-A947-70E740481C1C}">
                <a14:useLocalDpi xmlns:a14="http://schemas.microsoft.com/office/drawing/2010/main" val="0"/>
              </a:ext>
            </a:extLst>
          </a:blip>
          <a:srcRect t="302" r="-2" b="-2"/>
          <a:stretch/>
        </p:blipFill>
        <p:spPr>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2411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25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75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02C3F-0B9F-E127-290A-18B7E7237FE5}"/>
            </a:ext>
          </a:extLst>
        </p:cNvPr>
        <p:cNvGrpSpPr/>
        <p:nvPr/>
      </p:nvGrpSpPr>
      <p:grpSpPr>
        <a:xfrm>
          <a:off x="0" y="0"/>
          <a:ext cx="0" cy="0"/>
          <a:chOff x="0" y="0"/>
          <a:chExt cx="0" cy="0"/>
        </a:xfrm>
      </p:grpSpPr>
      <p:pic>
        <p:nvPicPr>
          <p:cNvPr id="34" name="Picture 33" descr="A black background with a black square&#10;&#10;Description automatically generated with medium confidence">
            <a:extLst>
              <a:ext uri="{FF2B5EF4-FFF2-40B4-BE49-F238E27FC236}">
                <a16:creationId xmlns:a16="http://schemas.microsoft.com/office/drawing/2014/main" id="{05232767-E800-22FF-30A3-05D3D8BC22DF}"/>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77263" y="4300268"/>
            <a:ext cx="1080000" cy="1080000"/>
          </a:xfrm>
          <a:prstGeom prst="rect">
            <a:avLst/>
          </a:prstGeom>
        </p:spPr>
      </p:pic>
      <p:sp>
        <p:nvSpPr>
          <p:cNvPr id="2" name="TextBox 11">
            <a:extLst>
              <a:ext uri="{FF2B5EF4-FFF2-40B4-BE49-F238E27FC236}">
                <a16:creationId xmlns:a16="http://schemas.microsoft.com/office/drawing/2014/main" id="{FA375FFF-146F-345D-79B9-CC79A246E3D6}"/>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27</a:t>
            </a:r>
          </a:p>
        </p:txBody>
      </p:sp>
      <p:sp>
        <p:nvSpPr>
          <p:cNvPr id="3" name="TextBox 9">
            <a:extLst>
              <a:ext uri="{FF2B5EF4-FFF2-40B4-BE49-F238E27FC236}">
                <a16:creationId xmlns:a16="http://schemas.microsoft.com/office/drawing/2014/main" id="{F94A63CB-F6AF-0DBD-0FD0-257A817D8EB0}"/>
              </a:ext>
            </a:extLst>
          </p:cNvPr>
          <p:cNvSpPr txBox="1"/>
          <p:nvPr/>
        </p:nvSpPr>
        <p:spPr>
          <a:xfrm>
            <a:off x="814402" y="656054"/>
            <a:ext cx="3713353" cy="770147"/>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AA2BE5F0-E691-D4C3-B507-EE4D8071861E}"/>
              </a:ext>
            </a:extLst>
          </p:cNvPr>
          <p:cNvSpPr txBox="1"/>
          <p:nvPr/>
        </p:nvSpPr>
        <p:spPr>
          <a:xfrm>
            <a:off x="1219199" y="1062318"/>
            <a:ext cx="2842369" cy="379399"/>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Results</a:t>
            </a:r>
          </a:p>
        </p:txBody>
      </p:sp>
      <p:sp>
        <p:nvSpPr>
          <p:cNvPr id="5" name="TextBox 7">
            <a:extLst>
              <a:ext uri="{FF2B5EF4-FFF2-40B4-BE49-F238E27FC236}">
                <a16:creationId xmlns:a16="http://schemas.microsoft.com/office/drawing/2014/main" id="{7EAEAEB8-CE8B-F1FE-0FA5-F902C041D840}"/>
              </a:ext>
            </a:extLst>
          </p:cNvPr>
          <p:cNvSpPr txBox="1"/>
          <p:nvPr/>
        </p:nvSpPr>
        <p:spPr>
          <a:xfrm>
            <a:off x="1641681" y="1712013"/>
            <a:ext cx="9102519" cy="934102"/>
          </a:xfrm>
          <a:prstGeom prst="rect">
            <a:avLst/>
          </a:prstGeom>
        </p:spPr>
        <p:txBody>
          <a:bodyPr wrap="square" lIns="0" tIns="0" rIns="0" bIns="0" rtlCol="0" anchor="t">
            <a:spAutoFit/>
          </a:bodyPr>
          <a:lstStyle/>
          <a:p>
            <a:pPr>
              <a:lnSpc>
                <a:spcPts val="7567"/>
              </a:lnSpc>
            </a:pPr>
            <a:r>
              <a:rPr lang="en-US" sz="6000" spc="-68" dirty="0">
                <a:solidFill>
                  <a:srgbClr val="DCF2F0"/>
                </a:solidFill>
                <a:latin typeface="Calibri (العناوين)"/>
              </a:rPr>
              <a:t>Accuracy</a:t>
            </a:r>
          </a:p>
        </p:txBody>
      </p:sp>
      <p:pic>
        <p:nvPicPr>
          <p:cNvPr id="32" name="Picture 31" descr="A black background with a black square&#10;&#10;Description automatically generated with medium confidence">
            <a:extLst>
              <a:ext uri="{FF2B5EF4-FFF2-40B4-BE49-F238E27FC236}">
                <a16:creationId xmlns:a16="http://schemas.microsoft.com/office/drawing/2014/main" id="{D6180AE4-5522-C3BF-0C91-5C926228E490}"/>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81570" y="4300268"/>
            <a:ext cx="1080000" cy="1080000"/>
          </a:xfrm>
          <a:prstGeom prst="rect">
            <a:avLst/>
          </a:prstGeom>
        </p:spPr>
      </p:pic>
      <p:pic>
        <p:nvPicPr>
          <p:cNvPr id="36" name="Picture 35" descr="A black background with a black square&#10;&#10;Description automatically generated with medium confidence">
            <a:extLst>
              <a:ext uri="{FF2B5EF4-FFF2-40B4-BE49-F238E27FC236}">
                <a16:creationId xmlns:a16="http://schemas.microsoft.com/office/drawing/2014/main" id="{F68CDF6B-5B2C-374B-5E22-92847872F044}"/>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572956" y="4300268"/>
            <a:ext cx="1080000" cy="1080000"/>
          </a:xfrm>
          <a:prstGeom prst="rect">
            <a:avLst/>
          </a:prstGeom>
        </p:spPr>
      </p:pic>
      <p:sp>
        <p:nvSpPr>
          <p:cNvPr id="7" name="مربع نص 6">
            <a:extLst>
              <a:ext uri="{FF2B5EF4-FFF2-40B4-BE49-F238E27FC236}">
                <a16:creationId xmlns:a16="http://schemas.microsoft.com/office/drawing/2014/main" id="{058BDEDA-7AAD-C97A-DC78-F8537458FB5F}"/>
              </a:ext>
            </a:extLst>
          </p:cNvPr>
          <p:cNvSpPr txBox="1"/>
          <p:nvPr/>
        </p:nvSpPr>
        <p:spPr>
          <a:xfrm>
            <a:off x="2160940" y="3188449"/>
            <a:ext cx="4032000" cy="584775"/>
          </a:xfrm>
          <a:prstGeom prst="rect">
            <a:avLst/>
          </a:prstGeom>
          <a:noFill/>
        </p:spPr>
        <p:txBody>
          <a:bodyPr wrap="square">
            <a:spAutoFit/>
          </a:bodyPr>
          <a:lstStyle/>
          <a:p>
            <a:r>
              <a:rPr lang="en-GB" sz="3200" dirty="0">
                <a:solidFill>
                  <a:schemeClr val="accent1">
                    <a:lumMod val="60000"/>
                    <a:lumOff val="40000"/>
                  </a:schemeClr>
                </a:solidFill>
                <a:latin typeface="Inter"/>
              </a:rPr>
              <a:t>classification</a:t>
            </a:r>
            <a:r>
              <a:rPr lang="en-GB" sz="3200" dirty="0"/>
              <a:t> </a:t>
            </a:r>
            <a:r>
              <a:rPr lang="en-GB" sz="3200" dirty="0">
                <a:solidFill>
                  <a:schemeClr val="accent1">
                    <a:lumMod val="60000"/>
                    <a:lumOff val="40000"/>
                  </a:schemeClr>
                </a:solidFill>
                <a:latin typeface="Inter"/>
              </a:rPr>
              <a:t>report</a:t>
            </a:r>
          </a:p>
        </p:txBody>
      </p:sp>
      <p:sp>
        <p:nvSpPr>
          <p:cNvPr id="8" name="مربع نص 7">
            <a:extLst>
              <a:ext uri="{FF2B5EF4-FFF2-40B4-BE49-F238E27FC236}">
                <a16:creationId xmlns:a16="http://schemas.microsoft.com/office/drawing/2014/main" id="{7F523A24-D50B-4D61-D602-90367E5D9E71}"/>
              </a:ext>
            </a:extLst>
          </p:cNvPr>
          <p:cNvSpPr txBox="1"/>
          <p:nvPr/>
        </p:nvSpPr>
        <p:spPr>
          <a:xfrm>
            <a:off x="11620956" y="2716498"/>
            <a:ext cx="3685474" cy="584775"/>
          </a:xfrm>
          <a:prstGeom prst="rect">
            <a:avLst/>
          </a:prstGeom>
          <a:noFill/>
        </p:spPr>
        <p:txBody>
          <a:bodyPr wrap="square">
            <a:spAutoFit/>
          </a:bodyPr>
          <a:lstStyle/>
          <a:p>
            <a:r>
              <a:rPr lang="en-GB" sz="3200" dirty="0">
                <a:solidFill>
                  <a:schemeClr val="accent1">
                    <a:lumMod val="60000"/>
                    <a:lumOff val="40000"/>
                  </a:schemeClr>
                </a:solidFill>
                <a:latin typeface="Inter"/>
              </a:rPr>
              <a:t>Confusion Matrix</a:t>
            </a:r>
          </a:p>
        </p:txBody>
      </p:sp>
      <p:pic>
        <p:nvPicPr>
          <p:cNvPr id="10" name="صورة 9" descr="صورة تحتوي على نص, لقطة شاشة, الخط, رقم&#10;&#10;تم إنشاء الوصف تلقائياً">
            <a:extLst>
              <a:ext uri="{FF2B5EF4-FFF2-40B4-BE49-F238E27FC236}">
                <a16:creationId xmlns:a16="http://schemas.microsoft.com/office/drawing/2014/main" id="{EF0D0114-9F56-C2A5-9C19-8F0E9D8472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199" y="4963273"/>
            <a:ext cx="6833365" cy="2677613"/>
          </a:xfrm>
          <a:prstGeom prst="rect">
            <a:avLst/>
          </a:prstGeom>
        </p:spPr>
      </p:pic>
      <p:pic>
        <p:nvPicPr>
          <p:cNvPr id="12" name="صورة 11" descr="صورة تحتوي على نص, لقطة شاشة, رسم بياني, مستطيل&#10;&#10;تم إنشاء الوصف تلقائياً">
            <a:extLst>
              <a:ext uri="{FF2B5EF4-FFF2-40B4-BE49-F238E27FC236}">
                <a16:creationId xmlns:a16="http://schemas.microsoft.com/office/drawing/2014/main" id="{4B49259A-C73A-380A-1773-C74F4540C5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5439" y="3773225"/>
            <a:ext cx="6548226" cy="5283302"/>
          </a:xfrm>
          <a:prstGeom prst="rect">
            <a:avLst/>
          </a:prstGeom>
        </p:spPr>
      </p:pic>
    </p:spTree>
    <p:extLst>
      <p:ext uri="{BB962C8B-B14F-4D97-AF65-F5344CB8AC3E}">
        <p14:creationId xmlns:p14="http://schemas.microsoft.com/office/powerpoint/2010/main" val="336523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3A83F317-1EE5-9E2A-9546-615EBCB3473A}"/>
                  </a:ext>
                </a:extLst>
              </p:cNvPr>
              <p:cNvGraphicFramePr>
                <a:graphicFrameLocks noChangeAspect="1"/>
              </p:cNvGraphicFramePr>
              <p:nvPr>
                <p:extLst>
                  <p:ext uri="{D42A27DB-BD31-4B8C-83A1-F6EECF244321}">
                    <p14:modId xmlns:p14="http://schemas.microsoft.com/office/powerpoint/2010/main" val="3160724727"/>
                  </p:ext>
                </p:extLst>
              </p:nvPr>
            </p:nvGraphicFramePr>
            <p:xfrm>
              <a:off x="267344" y="2898452"/>
              <a:ext cx="3317621" cy="1866162"/>
            </p:xfrm>
            <a:graphic>
              <a:graphicData uri="http://schemas.microsoft.com/office/powerpoint/2016/sectionzoom">
                <psez:sectionZm>
                  <psez:sectionZmObj sectionId="{11CC88EE-AE40-4AF6-B357-566EF8BC6483}">
                    <psez:zmPr id="{8A47FD07-162A-4622-90FF-671061311B92}" transitionDur="1000">
                      <p166:blipFill xmlns:p166="http://schemas.microsoft.com/office/powerpoint/2016/6/main">
                        <a:blip r:embed="rId3"/>
                        <a:stretch>
                          <a:fillRect/>
                        </a:stretch>
                      </p166:blipFill>
                      <p166:spPr xmlns:p166="http://schemas.microsoft.com/office/powerpoint/2016/6/main">
                        <a:xfrm>
                          <a:off x="0" y="0"/>
                          <a:ext cx="3317621" cy="1866162"/>
                        </a:xfrm>
                        <a:prstGeom prst="rect">
                          <a:avLst/>
                        </a:prstGeom>
                        <a:ln w="3175">
                          <a:noFill/>
                        </a:ln>
                      </p166:spPr>
                    </psez:zmPr>
                  </psez:sectionZmObj>
                </psez:sectionZm>
              </a:graphicData>
            </a:graphic>
          </p:graphicFrame>
        </mc:Choice>
        <mc:Fallback xmlns="">
          <p:pic>
            <p:nvPicPr>
              <p:cNvPr id="21" name="Section Zoom 20">
                <a:hlinkClick r:id="rId4" action="ppaction://hlinksldjump"/>
                <a:extLst>
                  <a:ext uri="{FF2B5EF4-FFF2-40B4-BE49-F238E27FC236}">
                    <a16:creationId xmlns:a16="http://schemas.microsoft.com/office/drawing/2014/main" id="{3A83F317-1EE5-9E2A-9546-615EBCB3473A}"/>
                  </a:ext>
                </a:extLst>
              </p:cNvPr>
              <p:cNvPicPr>
                <a:picLocks noGrp="1" noRot="1" noChangeAspect="1" noMove="1" noResize="1" noEditPoints="1" noAdjustHandles="1" noChangeArrowheads="1" noChangeShapeType="1"/>
              </p:cNvPicPr>
              <p:nvPr/>
            </p:nvPicPr>
            <p:blipFill>
              <a:blip r:embed="rId5"/>
              <a:stretch>
                <a:fillRect/>
              </a:stretch>
            </p:blipFill>
            <p:spPr>
              <a:xfrm>
                <a:off x="267344" y="2898452"/>
                <a:ext cx="3317621" cy="1866162"/>
              </a:xfrm>
              <a:prstGeom prst="rect">
                <a:avLst/>
              </a:prstGeom>
              <a:ln w="3175">
                <a:noFill/>
              </a:ln>
            </p:spPr>
          </p:pic>
        </mc:Fallback>
      </mc:AlternateContent>
      <p:sp>
        <p:nvSpPr>
          <p:cNvPr id="8" name="Google Shape;1617;p98">
            <a:extLst>
              <a:ext uri="{FF2B5EF4-FFF2-40B4-BE49-F238E27FC236}">
                <a16:creationId xmlns:a16="http://schemas.microsoft.com/office/drawing/2014/main" id="{57CE2C8A-2CAA-99CF-0B4C-E5330AA90BB2}"/>
              </a:ext>
            </a:extLst>
          </p:cNvPr>
          <p:cNvSpPr txBox="1">
            <a:spLocks noGrp="1"/>
          </p:cNvSpPr>
          <p:nvPr/>
        </p:nvSpPr>
        <p:spPr>
          <a:xfrm>
            <a:off x="1267630" y="4603779"/>
            <a:ext cx="1292392" cy="10765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pPr marL="0" marR="0" lvl="0" indent="0" algn="ctr" defTabSz="914400" eaLnBrk="1" fontAlgn="auto" latinLnBrk="0" hangingPunct="1">
              <a:lnSpc>
                <a:spcPct val="100000"/>
              </a:lnSpc>
              <a:spcBef>
                <a:spcPts val="0"/>
              </a:spcBef>
              <a:spcAft>
                <a:spcPts val="0"/>
              </a:spcAft>
              <a:buClr>
                <a:srgbClr val="5379A7"/>
              </a:buClr>
              <a:buSzPts val="3600"/>
              <a:buFont typeface="Barlow Semi Condensed"/>
              <a:buNone/>
              <a:tabLst/>
              <a:defRPr/>
            </a:pPr>
            <a:r>
              <a:rPr kumimoji="0" lang="en" sz="6000" i="0" u="none" strike="noStrike" kern="0" cap="none" spc="0" normalizeH="0" baseline="0" noProof="0" dirty="0">
                <a:ln>
                  <a:noFill/>
                </a:ln>
                <a:solidFill>
                  <a:srgbClr val="E0F86C"/>
                </a:solidFill>
                <a:effectLst/>
                <a:uLnTx/>
                <a:uFillTx/>
                <a:latin typeface="Bahnschrift" panose="020B0502040204020203" pitchFamily="34" charset="0"/>
                <a:sym typeface="Barlow Semi Condensed"/>
              </a:rPr>
              <a:t>01</a:t>
            </a:r>
          </a:p>
        </p:txBody>
      </p:sp>
      <p:sp>
        <p:nvSpPr>
          <p:cNvPr id="11" name="Google Shape;1622;p98">
            <a:extLst>
              <a:ext uri="{FF2B5EF4-FFF2-40B4-BE49-F238E27FC236}">
                <a16:creationId xmlns:a16="http://schemas.microsoft.com/office/drawing/2014/main" id="{51E05AC8-6FEC-555F-57BB-CDDB4A4EADD7}"/>
              </a:ext>
            </a:extLst>
          </p:cNvPr>
          <p:cNvSpPr txBox="1">
            <a:spLocks noGrp="1"/>
          </p:cNvSpPr>
          <p:nvPr/>
        </p:nvSpPr>
        <p:spPr>
          <a:xfrm>
            <a:off x="6313581" y="4609995"/>
            <a:ext cx="1360816" cy="10765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pPr marL="0" marR="0" lvl="0" indent="0" algn="ctr" defTabSz="914400" eaLnBrk="1" fontAlgn="auto" latinLnBrk="0" hangingPunct="1">
              <a:lnSpc>
                <a:spcPct val="100000"/>
              </a:lnSpc>
              <a:spcBef>
                <a:spcPts val="0"/>
              </a:spcBef>
              <a:spcAft>
                <a:spcPts val="0"/>
              </a:spcAft>
              <a:buClr>
                <a:srgbClr val="5379A7"/>
              </a:buClr>
              <a:buSzPts val="3600"/>
              <a:buFont typeface="Barlow Semi Condensed"/>
              <a:buNone/>
              <a:tabLst/>
              <a:defRPr/>
            </a:pPr>
            <a:r>
              <a:rPr kumimoji="0" lang="en" sz="6000" i="0" u="none" strike="noStrike" kern="0" cap="none" spc="0" normalizeH="0" baseline="0" noProof="0" dirty="0">
                <a:ln>
                  <a:noFill/>
                </a:ln>
                <a:solidFill>
                  <a:srgbClr val="E0F86C"/>
                </a:solidFill>
                <a:effectLst/>
                <a:uLnTx/>
                <a:uFillTx/>
                <a:latin typeface="Bahnschrift" panose="020B0502040204020203" pitchFamily="34" charset="0"/>
                <a:sym typeface="Barlow Semi Condensed"/>
              </a:rPr>
              <a:t>02</a:t>
            </a:r>
          </a:p>
        </p:txBody>
      </p:sp>
      <p:sp>
        <p:nvSpPr>
          <p:cNvPr id="3" name="Google Shape;1610;p98">
            <a:extLst>
              <a:ext uri="{FF2B5EF4-FFF2-40B4-BE49-F238E27FC236}">
                <a16:creationId xmlns:a16="http://schemas.microsoft.com/office/drawing/2014/main" id="{BD534B4A-CF05-8B5C-CA8E-F6B63D04FED6}"/>
              </a:ext>
            </a:extLst>
          </p:cNvPr>
          <p:cNvSpPr txBox="1">
            <a:spLocks noGrp="1"/>
          </p:cNvSpPr>
          <p:nvPr/>
        </p:nvSpPr>
        <p:spPr>
          <a:xfrm>
            <a:off x="814403" y="1141151"/>
            <a:ext cx="14455208" cy="1307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434343"/>
              </a:buClr>
              <a:buSzPts val="2400"/>
              <a:buFont typeface="Barlow Semi Condensed"/>
              <a:buNone/>
              <a:defRPr sz="2400" b="1" i="0" u="none" strike="noStrike" cap="none">
                <a:solidFill>
                  <a:srgbClr val="434343"/>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434343"/>
              </a:buClr>
              <a:buSzPts val="2400"/>
              <a:buFont typeface="Barlow Semi Condensed"/>
              <a:buNone/>
              <a:defRPr sz="2400" b="1" i="0" u="none" strike="noStrike" cap="none">
                <a:solidFill>
                  <a:srgbClr val="434343"/>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434343"/>
              </a:buClr>
              <a:buSzPts val="2400"/>
              <a:buFont typeface="Barlow Semi Condensed"/>
              <a:buNone/>
              <a:defRPr sz="2400" b="1" i="0" u="none" strike="noStrike" cap="none">
                <a:solidFill>
                  <a:srgbClr val="434343"/>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434343"/>
              </a:buClr>
              <a:buSzPts val="2400"/>
              <a:buFont typeface="Barlow Semi Condensed"/>
              <a:buNone/>
              <a:defRPr sz="2400" b="1" i="0" u="none" strike="noStrike" cap="none">
                <a:solidFill>
                  <a:srgbClr val="434343"/>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434343"/>
              </a:buClr>
              <a:buSzPts val="2400"/>
              <a:buFont typeface="Barlow Semi Condensed"/>
              <a:buNone/>
              <a:defRPr sz="2400" b="1" i="0" u="none" strike="noStrike" cap="none">
                <a:solidFill>
                  <a:srgbClr val="434343"/>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434343"/>
              </a:buClr>
              <a:buSzPts val="2400"/>
              <a:buFont typeface="Barlow Semi Condensed"/>
              <a:buNone/>
              <a:defRPr sz="2400" b="1" i="0" u="none" strike="noStrike" cap="none">
                <a:solidFill>
                  <a:srgbClr val="434343"/>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434343"/>
              </a:buClr>
              <a:buSzPts val="2400"/>
              <a:buFont typeface="Barlow Semi Condensed"/>
              <a:buNone/>
              <a:defRPr sz="2400" b="1" i="0" u="none" strike="noStrike" cap="none">
                <a:solidFill>
                  <a:srgbClr val="434343"/>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434343"/>
              </a:buClr>
              <a:buSzPts val="2400"/>
              <a:buFont typeface="Barlow Semi Condensed"/>
              <a:buNone/>
              <a:defRPr sz="2400" b="1" i="0" u="none" strike="noStrike" cap="none">
                <a:solidFill>
                  <a:srgbClr val="434343"/>
                </a:solidFill>
                <a:latin typeface="Barlow Semi Condensed"/>
                <a:ea typeface="Barlow Semi Condensed"/>
                <a:cs typeface="Barlow Semi Condensed"/>
                <a:sym typeface="Barlow Semi Condensed"/>
              </a:defRPr>
            </a:lvl9pPr>
          </a:lstStyle>
          <a:p>
            <a:pPr marL="0" marR="0" lvl="0" indent="0" algn="l" defTabSz="914400" rtl="0" eaLnBrk="1" fontAlgn="auto" latinLnBrk="0" hangingPunct="1">
              <a:lnSpc>
                <a:spcPct val="100000"/>
              </a:lnSpc>
              <a:spcBef>
                <a:spcPts val="0"/>
              </a:spcBef>
              <a:spcAft>
                <a:spcPts val="0"/>
              </a:spcAft>
              <a:buClr>
                <a:srgbClr val="000000"/>
              </a:buClr>
              <a:buSzPts val="2400"/>
              <a:buFont typeface="Barlow Semi Condensed"/>
              <a:buNone/>
              <a:tabLst/>
              <a:defRPr/>
            </a:pPr>
            <a:r>
              <a:rPr kumimoji="0" lang="en" sz="9600" b="1" i="0" u="none" strike="noStrike" kern="0" cap="none" spc="0" normalizeH="0" baseline="0" noProof="0" dirty="0">
                <a:ln>
                  <a:noFill/>
                </a:ln>
                <a:solidFill>
                  <a:srgbClr val="DCF2F0"/>
                </a:solidFill>
                <a:effectLst/>
                <a:uLnTx/>
                <a:uFillTx/>
                <a:latin typeface="Calibri (العناوين)"/>
                <a:sym typeface="Barlow Semi Condensed"/>
              </a:rPr>
              <a:t>TABLE OF CONTENTS</a:t>
            </a:r>
            <a:endParaRPr kumimoji="0" sz="9600" b="1" i="0" u="none" strike="noStrike" kern="0" cap="none" spc="0" normalizeH="0" baseline="0" noProof="0" dirty="0">
              <a:ln>
                <a:noFill/>
              </a:ln>
              <a:solidFill>
                <a:srgbClr val="DCF2F0"/>
              </a:solidFill>
              <a:effectLst/>
              <a:uLnTx/>
              <a:uFillTx/>
              <a:latin typeface="Calibri (العناوين)"/>
              <a:sym typeface="Barlow Semi Condensed"/>
            </a:endParaRPr>
          </a:p>
        </p:txBody>
      </p:sp>
      <p:sp>
        <p:nvSpPr>
          <p:cNvPr id="4" name="Google Shape;1612;p98">
            <a:extLst>
              <a:ext uri="{FF2B5EF4-FFF2-40B4-BE49-F238E27FC236}">
                <a16:creationId xmlns:a16="http://schemas.microsoft.com/office/drawing/2014/main" id="{5A35CB1E-9328-DC70-190C-02F1AE536F78}"/>
              </a:ext>
            </a:extLst>
          </p:cNvPr>
          <p:cNvSpPr txBox="1">
            <a:spLocks noGrp="1"/>
          </p:cNvSpPr>
          <p:nvPr/>
        </p:nvSpPr>
        <p:spPr>
          <a:xfrm>
            <a:off x="13704491" y="5458770"/>
            <a:ext cx="4409328" cy="8471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Barlow Semi Condensed"/>
              <a:buNone/>
              <a:defRPr sz="18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pPr marL="0" marR="0" lvl="0" indent="0" algn="ctr" defTabSz="914400" eaLnBrk="1" fontAlgn="auto" latinLnBrk="0" hangingPunct="1">
              <a:lnSpc>
                <a:spcPct val="100000"/>
              </a:lnSpc>
              <a:spcBef>
                <a:spcPts val="0"/>
              </a:spcBef>
              <a:spcAft>
                <a:spcPts val="0"/>
              </a:spcAft>
              <a:buClr>
                <a:srgbClr val="344372"/>
              </a:buClr>
              <a:buSzPts val="2400"/>
              <a:buFont typeface="Barlow Semi Condensed"/>
              <a:buNone/>
              <a:tabLst/>
              <a:defRPr/>
            </a:pPr>
            <a:r>
              <a:rPr kumimoji="0" lang="en-GB" sz="4000" b="1" i="0" u="none" strike="noStrike" kern="0" cap="none" spc="0" normalizeH="0" baseline="0" noProof="0" dirty="0">
                <a:ln>
                  <a:noFill/>
                </a:ln>
                <a:solidFill>
                  <a:srgbClr val="DCF2F0"/>
                </a:solidFill>
                <a:effectLst/>
                <a:uLnTx/>
                <a:uFillTx/>
                <a:latin typeface="+mn-lt"/>
                <a:sym typeface="Barlow Semi Condensed"/>
              </a:rPr>
              <a:t>Implementation</a:t>
            </a:r>
          </a:p>
        </p:txBody>
      </p:sp>
      <p:sp>
        <p:nvSpPr>
          <p:cNvPr id="5" name="Google Shape;1613;p98">
            <a:extLst>
              <a:ext uri="{FF2B5EF4-FFF2-40B4-BE49-F238E27FC236}">
                <a16:creationId xmlns:a16="http://schemas.microsoft.com/office/drawing/2014/main" id="{C66CB532-EC30-03B1-6998-95C4B7D8A61E}"/>
              </a:ext>
            </a:extLst>
          </p:cNvPr>
          <p:cNvSpPr txBox="1">
            <a:spLocks noGrp="1"/>
          </p:cNvSpPr>
          <p:nvPr/>
        </p:nvSpPr>
        <p:spPr>
          <a:xfrm>
            <a:off x="15228747" y="4614630"/>
            <a:ext cx="1360816" cy="102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pPr marL="0" marR="0" lvl="0" indent="0" algn="ctr" defTabSz="914400" rtl="0" eaLnBrk="1" fontAlgn="auto" latinLnBrk="0" hangingPunct="1">
              <a:lnSpc>
                <a:spcPct val="100000"/>
              </a:lnSpc>
              <a:spcBef>
                <a:spcPts val="0"/>
              </a:spcBef>
              <a:spcAft>
                <a:spcPts val="0"/>
              </a:spcAft>
              <a:buClr>
                <a:srgbClr val="5379A7"/>
              </a:buClr>
              <a:buSzPts val="3600"/>
              <a:buFont typeface="Barlow Semi Condensed"/>
              <a:buNone/>
              <a:tabLst/>
              <a:defRPr/>
            </a:pPr>
            <a:r>
              <a:rPr kumimoji="0" lang="en" sz="6000" i="0" u="none" strike="noStrike" kern="0" cap="none" spc="0" normalizeH="0" baseline="0" noProof="0" dirty="0">
                <a:ln>
                  <a:noFill/>
                </a:ln>
                <a:solidFill>
                  <a:srgbClr val="E0F86C"/>
                </a:solidFill>
                <a:effectLst/>
                <a:uLnTx/>
                <a:uFillTx/>
                <a:latin typeface="Bahnschrift" panose="020B0502040204020203" pitchFamily="34" charset="0"/>
                <a:sym typeface="Barlow Semi Condensed"/>
              </a:rPr>
              <a:t>04</a:t>
            </a:r>
          </a:p>
        </p:txBody>
      </p:sp>
      <p:sp>
        <p:nvSpPr>
          <p:cNvPr id="6" name="Google Shape;1615;p98">
            <a:extLst>
              <a:ext uri="{FF2B5EF4-FFF2-40B4-BE49-F238E27FC236}">
                <a16:creationId xmlns:a16="http://schemas.microsoft.com/office/drawing/2014/main" id="{234CAE42-039F-D837-E297-4F8DE47D408A}"/>
              </a:ext>
            </a:extLst>
          </p:cNvPr>
          <p:cNvSpPr txBox="1">
            <a:spLocks noGrp="1"/>
          </p:cNvSpPr>
          <p:nvPr/>
        </p:nvSpPr>
        <p:spPr>
          <a:xfrm>
            <a:off x="10112293" y="5373749"/>
            <a:ext cx="3730074" cy="931984"/>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Barlow Semi Condensed"/>
              <a:buNone/>
              <a:defRPr sz="18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pPr marL="0" marR="0" lvl="0" indent="0" algn="ctr" defTabSz="914400" eaLnBrk="1" fontAlgn="auto" latinLnBrk="0" hangingPunct="1">
              <a:lnSpc>
                <a:spcPct val="100000"/>
              </a:lnSpc>
              <a:spcBef>
                <a:spcPts val="0"/>
              </a:spcBef>
              <a:spcAft>
                <a:spcPts val="0"/>
              </a:spcAft>
              <a:buClr>
                <a:srgbClr val="344372"/>
              </a:buClr>
              <a:buSzPts val="2400"/>
              <a:buFont typeface="Barlow Semi Condensed"/>
              <a:buNone/>
              <a:tabLst/>
              <a:defRPr/>
            </a:pPr>
            <a:r>
              <a:rPr kumimoji="0" lang="en-GB" sz="4000" b="1" i="0" u="none" strike="noStrike" kern="0" cap="none" spc="0" normalizeH="0" baseline="0" noProof="0" dirty="0">
                <a:ln>
                  <a:noFill/>
                </a:ln>
                <a:solidFill>
                  <a:srgbClr val="DCF2F0"/>
                </a:solidFill>
                <a:effectLst/>
                <a:uLnTx/>
                <a:uFillTx/>
                <a:latin typeface="+mn-lt"/>
                <a:sym typeface="Barlow Semi Condensed"/>
              </a:rPr>
              <a:t>Methodology</a:t>
            </a:r>
          </a:p>
        </p:txBody>
      </p:sp>
      <p:sp>
        <p:nvSpPr>
          <p:cNvPr id="7" name="Google Shape;1616;p98">
            <a:extLst>
              <a:ext uri="{FF2B5EF4-FFF2-40B4-BE49-F238E27FC236}">
                <a16:creationId xmlns:a16="http://schemas.microsoft.com/office/drawing/2014/main" id="{BF843363-005D-9BB9-8E36-61FB09F4F628}"/>
              </a:ext>
            </a:extLst>
          </p:cNvPr>
          <p:cNvSpPr txBox="1">
            <a:spLocks noGrp="1"/>
          </p:cNvSpPr>
          <p:nvPr/>
        </p:nvSpPr>
        <p:spPr>
          <a:xfrm>
            <a:off x="-290838" y="5413182"/>
            <a:ext cx="4409328" cy="847194"/>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Barlow Semi Condensed"/>
              <a:buNone/>
              <a:defRPr sz="18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pPr marL="0" marR="0" lvl="0" indent="0" algn="ctr" defTabSz="914400" eaLnBrk="1" fontAlgn="auto" latinLnBrk="0" hangingPunct="1">
              <a:lnSpc>
                <a:spcPct val="100000"/>
              </a:lnSpc>
              <a:spcBef>
                <a:spcPts val="0"/>
              </a:spcBef>
              <a:spcAft>
                <a:spcPts val="0"/>
              </a:spcAft>
              <a:buClr>
                <a:srgbClr val="344372"/>
              </a:buClr>
              <a:buSzPts val="2400"/>
              <a:buFont typeface="Barlow Semi Condensed"/>
              <a:buNone/>
              <a:tabLst/>
              <a:defRPr/>
            </a:pPr>
            <a:r>
              <a:rPr lang="en-US" sz="4000" dirty="0">
                <a:solidFill>
                  <a:srgbClr val="DCFFF0"/>
                </a:solidFill>
                <a:latin typeface="+mn-lt"/>
              </a:rPr>
              <a:t>Introduction</a:t>
            </a:r>
            <a:endParaRPr kumimoji="0" sz="4000" b="1" i="0" u="none" strike="noStrike" kern="0" cap="none" spc="0" normalizeH="0" baseline="0" noProof="0" dirty="0">
              <a:ln>
                <a:noFill/>
              </a:ln>
              <a:solidFill>
                <a:srgbClr val="DCF2F0"/>
              </a:solidFill>
              <a:effectLst/>
              <a:uLnTx/>
              <a:uFillTx/>
              <a:latin typeface="+mn-lt"/>
              <a:sym typeface="Barlow Semi Condensed"/>
            </a:endParaRPr>
          </a:p>
        </p:txBody>
      </p:sp>
      <p:sp>
        <p:nvSpPr>
          <p:cNvPr id="9" name="Google Shape;1618;p98">
            <a:extLst>
              <a:ext uri="{FF2B5EF4-FFF2-40B4-BE49-F238E27FC236}">
                <a16:creationId xmlns:a16="http://schemas.microsoft.com/office/drawing/2014/main" id="{0DE4898A-74E8-2C4C-D1AE-0CBAD69A3EC1}"/>
              </a:ext>
            </a:extLst>
          </p:cNvPr>
          <p:cNvSpPr txBox="1">
            <a:spLocks noGrp="1"/>
          </p:cNvSpPr>
          <p:nvPr/>
        </p:nvSpPr>
        <p:spPr>
          <a:xfrm>
            <a:off x="11349712" y="4571253"/>
            <a:ext cx="1255237" cy="11416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pPr marL="0" marR="0" lvl="0" indent="0" algn="ctr" defTabSz="914400" rtl="0" eaLnBrk="1" fontAlgn="auto" latinLnBrk="0" hangingPunct="1">
              <a:lnSpc>
                <a:spcPct val="100000"/>
              </a:lnSpc>
              <a:spcBef>
                <a:spcPts val="0"/>
              </a:spcBef>
              <a:spcAft>
                <a:spcPts val="0"/>
              </a:spcAft>
              <a:buClr>
                <a:srgbClr val="5379A7"/>
              </a:buClr>
              <a:buSzPts val="3600"/>
              <a:buFont typeface="Barlow Semi Condensed"/>
              <a:buNone/>
              <a:tabLst/>
              <a:defRPr/>
            </a:pPr>
            <a:r>
              <a:rPr kumimoji="0" lang="en" sz="6000" i="0" u="none" strike="noStrike" kern="0" cap="none" spc="0" normalizeH="0" baseline="0" noProof="0" dirty="0">
                <a:ln>
                  <a:noFill/>
                </a:ln>
                <a:solidFill>
                  <a:srgbClr val="E0F86C"/>
                </a:solidFill>
                <a:effectLst/>
                <a:uLnTx/>
                <a:uFillTx/>
                <a:latin typeface="Bahnschrift" panose="020B0502040204020203" pitchFamily="34" charset="0"/>
                <a:sym typeface="Barlow Semi Condensed"/>
              </a:rPr>
              <a:t>03</a:t>
            </a:r>
          </a:p>
        </p:txBody>
      </p:sp>
      <p:sp>
        <p:nvSpPr>
          <p:cNvPr id="10" name="Google Shape;1621;p98">
            <a:extLst>
              <a:ext uri="{FF2B5EF4-FFF2-40B4-BE49-F238E27FC236}">
                <a16:creationId xmlns:a16="http://schemas.microsoft.com/office/drawing/2014/main" id="{7EED2DED-D438-1FEF-B20D-213B9618BED1}"/>
              </a:ext>
            </a:extLst>
          </p:cNvPr>
          <p:cNvSpPr txBox="1">
            <a:spLocks noGrp="1"/>
          </p:cNvSpPr>
          <p:nvPr/>
        </p:nvSpPr>
        <p:spPr>
          <a:xfrm>
            <a:off x="3963501" y="5441925"/>
            <a:ext cx="6060976" cy="847194"/>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Barlow Semi Condensed"/>
              <a:buNone/>
              <a:defRPr sz="18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pPr marL="0" marR="0" lvl="0" indent="0" algn="ctr" defTabSz="914400" eaLnBrk="1" fontAlgn="auto" latinLnBrk="0" hangingPunct="1">
              <a:lnSpc>
                <a:spcPct val="100000"/>
              </a:lnSpc>
              <a:spcBef>
                <a:spcPts val="0"/>
              </a:spcBef>
              <a:spcAft>
                <a:spcPts val="0"/>
              </a:spcAft>
              <a:buClr>
                <a:srgbClr val="344372"/>
              </a:buClr>
              <a:buSzPts val="2400"/>
              <a:buFont typeface="Barlow Semi Condensed"/>
              <a:buNone/>
              <a:tabLst/>
              <a:defRPr/>
            </a:pPr>
            <a:r>
              <a:rPr kumimoji="0" lang="en" sz="4000" b="1" i="0" u="none" strike="noStrike" kern="0" cap="none" spc="0" normalizeH="0" baseline="0" noProof="0" dirty="0">
                <a:ln>
                  <a:noFill/>
                </a:ln>
                <a:solidFill>
                  <a:srgbClr val="DCF2F0"/>
                </a:solidFill>
                <a:effectLst/>
                <a:uLnTx/>
                <a:uFillTx/>
                <a:latin typeface="+mn-lt"/>
                <a:ea typeface="Inter" panose="020B0604020202020204" charset="0"/>
                <a:sym typeface="Barlow Semi Condensed"/>
              </a:rPr>
              <a:t>Background &amp; </a:t>
            </a:r>
            <a:r>
              <a:rPr kumimoji="0" lang="en-GB" sz="4000" b="1" i="0" u="none" strike="noStrike" kern="0" cap="none" spc="0" normalizeH="0" baseline="0" noProof="0" dirty="0">
                <a:ln>
                  <a:noFill/>
                </a:ln>
                <a:solidFill>
                  <a:srgbClr val="DCF2F0"/>
                </a:solidFill>
                <a:effectLst/>
                <a:uLnTx/>
                <a:uFillTx/>
                <a:latin typeface="+mn-lt"/>
                <a:ea typeface="Inter" panose="020B0604020202020204" charset="0"/>
                <a:sym typeface="Barlow Semi Condensed"/>
              </a:rPr>
              <a:t>Motivation</a:t>
            </a:r>
            <a:endParaRPr kumimoji="0" lang="en" sz="4000" b="1" i="0" u="none" strike="noStrike" kern="0" cap="none" spc="0" normalizeH="0" baseline="0" noProof="0" dirty="0">
              <a:ln>
                <a:noFill/>
              </a:ln>
              <a:solidFill>
                <a:srgbClr val="DCF2F0"/>
              </a:solidFill>
              <a:effectLst/>
              <a:uLnTx/>
              <a:uFillTx/>
              <a:latin typeface="+mn-lt"/>
              <a:ea typeface="Inter" panose="020B0604020202020204" charset="0"/>
              <a:sym typeface="Barlow Semi Condensed"/>
            </a:endParaRPr>
          </a:p>
        </p:txBody>
      </p:sp>
      <p:sp>
        <p:nvSpPr>
          <p:cNvPr id="12" name="Google Shape;1623;p98">
            <a:extLst>
              <a:ext uri="{FF2B5EF4-FFF2-40B4-BE49-F238E27FC236}">
                <a16:creationId xmlns:a16="http://schemas.microsoft.com/office/drawing/2014/main" id="{3AAED585-1F79-33B0-0B30-B73C43C4705C}"/>
              </a:ext>
            </a:extLst>
          </p:cNvPr>
          <p:cNvSpPr txBox="1">
            <a:spLocks noGrp="1"/>
          </p:cNvSpPr>
          <p:nvPr/>
        </p:nvSpPr>
        <p:spPr>
          <a:xfrm>
            <a:off x="12415298" y="9152408"/>
            <a:ext cx="3773642" cy="847194"/>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Barlow Semi Condensed"/>
              <a:buNone/>
              <a:defRPr sz="18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pPr marL="0" marR="0" lvl="0" indent="0" algn="ctr" defTabSz="914400" eaLnBrk="1" fontAlgn="auto" latinLnBrk="0" hangingPunct="1">
              <a:lnSpc>
                <a:spcPct val="100000"/>
              </a:lnSpc>
              <a:spcBef>
                <a:spcPts val="0"/>
              </a:spcBef>
              <a:spcAft>
                <a:spcPts val="0"/>
              </a:spcAft>
              <a:buClr>
                <a:srgbClr val="344372"/>
              </a:buClr>
              <a:buSzPts val="2400"/>
              <a:buFont typeface="Barlow Semi Condensed"/>
              <a:buNone/>
              <a:tabLst/>
              <a:defRPr/>
            </a:pPr>
            <a:r>
              <a:rPr kumimoji="0" lang="en-GB" sz="4000" b="1" i="0" u="none" strike="noStrike" kern="0" cap="none" spc="0" normalizeH="0" baseline="0" noProof="0" dirty="0">
                <a:ln>
                  <a:noFill/>
                </a:ln>
                <a:solidFill>
                  <a:srgbClr val="DCF2F0"/>
                </a:solidFill>
                <a:effectLst/>
                <a:uLnTx/>
                <a:uFillTx/>
                <a:latin typeface="+mn-lt"/>
                <a:sym typeface="Barlow Semi Condensed"/>
              </a:rPr>
              <a:t>Results</a:t>
            </a:r>
          </a:p>
        </p:txBody>
      </p:sp>
      <p:sp>
        <p:nvSpPr>
          <p:cNvPr id="13" name="Google Shape;1624;p98">
            <a:extLst>
              <a:ext uri="{FF2B5EF4-FFF2-40B4-BE49-F238E27FC236}">
                <a16:creationId xmlns:a16="http://schemas.microsoft.com/office/drawing/2014/main" id="{22F49ED4-4D4D-66D4-6C6E-A1916755B441}"/>
              </a:ext>
            </a:extLst>
          </p:cNvPr>
          <p:cNvSpPr txBox="1">
            <a:spLocks noGrp="1"/>
          </p:cNvSpPr>
          <p:nvPr/>
        </p:nvSpPr>
        <p:spPr>
          <a:xfrm>
            <a:off x="13547760" y="8332363"/>
            <a:ext cx="1331742" cy="97926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pPr marL="0" marR="0" lvl="0" indent="0" algn="ctr" defTabSz="914400" rtl="0" eaLnBrk="1" fontAlgn="auto" latinLnBrk="0" hangingPunct="1">
              <a:lnSpc>
                <a:spcPct val="100000"/>
              </a:lnSpc>
              <a:spcBef>
                <a:spcPts val="0"/>
              </a:spcBef>
              <a:spcAft>
                <a:spcPts val="0"/>
              </a:spcAft>
              <a:buClr>
                <a:srgbClr val="5379A7"/>
              </a:buClr>
              <a:buSzPts val="3600"/>
              <a:buFont typeface="Barlow Semi Condensed"/>
              <a:buNone/>
              <a:tabLst/>
              <a:defRPr/>
            </a:pPr>
            <a:r>
              <a:rPr kumimoji="0" lang="en" sz="6000" i="0" u="none" strike="noStrike" kern="0" cap="none" spc="0" normalizeH="0" baseline="0" noProof="0" dirty="0">
                <a:ln>
                  <a:noFill/>
                </a:ln>
                <a:solidFill>
                  <a:srgbClr val="E0F86C"/>
                </a:solidFill>
                <a:effectLst/>
                <a:uLnTx/>
                <a:uFillTx/>
                <a:latin typeface="Bahnschrift" panose="020B0502040204020203" pitchFamily="34" charset="0"/>
                <a:sym typeface="Barlow Semi Condensed"/>
              </a:rPr>
              <a:t>0</a:t>
            </a:r>
            <a:r>
              <a:rPr lang="en" sz="6000" kern="0" dirty="0">
                <a:solidFill>
                  <a:srgbClr val="E0F86C"/>
                </a:solidFill>
                <a:latin typeface="Bahnschrift" panose="020B0502040204020203" pitchFamily="34" charset="0"/>
              </a:rPr>
              <a:t>7</a:t>
            </a:r>
            <a:endParaRPr kumimoji="0" lang="en" sz="6000" i="0" u="none" strike="noStrike" kern="0" cap="none" spc="0" normalizeH="0" baseline="0" noProof="0" dirty="0">
              <a:ln>
                <a:noFill/>
              </a:ln>
              <a:solidFill>
                <a:srgbClr val="E0F86C"/>
              </a:solidFill>
              <a:effectLst/>
              <a:uLnTx/>
              <a:uFillTx/>
              <a:latin typeface="Bahnschrift" panose="020B0502040204020203" pitchFamily="34" charset="0"/>
              <a:sym typeface="Barlow Semi Condensed"/>
            </a:endParaRPr>
          </a:p>
        </p:txBody>
      </p:sp>
      <p:sp>
        <p:nvSpPr>
          <p:cNvPr id="14" name="TextBox 15">
            <a:extLst>
              <a:ext uri="{FF2B5EF4-FFF2-40B4-BE49-F238E27FC236}">
                <a16:creationId xmlns:a16="http://schemas.microsoft.com/office/drawing/2014/main" id="{26F2EB1A-1636-FE9E-CBBE-59D0E21BA684}"/>
              </a:ext>
            </a:extLst>
          </p:cNvPr>
          <p:cNvSpPr txBox="1"/>
          <p:nvPr/>
        </p:nvSpPr>
        <p:spPr>
          <a:xfrm>
            <a:off x="814403" y="656054"/>
            <a:ext cx="3624862" cy="372646"/>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15" name="TextBox 16">
            <a:extLst>
              <a:ext uri="{FF2B5EF4-FFF2-40B4-BE49-F238E27FC236}">
                <a16:creationId xmlns:a16="http://schemas.microsoft.com/office/drawing/2014/main" id="{6E099FC7-E801-3815-D066-5EEC1F5E00BF}"/>
              </a:ext>
            </a:extLst>
          </p:cNvPr>
          <p:cNvSpPr txBox="1"/>
          <p:nvPr/>
        </p:nvSpPr>
        <p:spPr>
          <a:xfrm>
            <a:off x="15314182" y="656054"/>
            <a:ext cx="2175835" cy="372646"/>
          </a:xfrm>
          <a:prstGeom prst="rect">
            <a:avLst/>
          </a:prstGeom>
        </p:spPr>
        <p:txBody>
          <a:bodyPr lIns="0" tIns="0" rIns="0" bIns="0" rtlCol="0" anchor="t">
            <a:spAutoFit/>
          </a:bodyPr>
          <a:lstStyle/>
          <a:p>
            <a:pPr algn="r">
              <a:lnSpc>
                <a:spcPts val="3079"/>
              </a:lnSpc>
            </a:pPr>
            <a:r>
              <a:rPr lang="en-US" sz="2199">
                <a:solidFill>
                  <a:srgbClr val="DCF2F0"/>
                </a:solidFill>
                <a:latin typeface="Inter"/>
              </a:rPr>
              <a:t>Page 02</a:t>
            </a:r>
          </a:p>
        </p:txBody>
      </p:sp>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6B2BDC2D-9052-FBEC-DE1B-D231D222CCF3}"/>
                  </a:ext>
                </a:extLst>
              </p:cNvPr>
              <p:cNvGraphicFramePr>
                <a:graphicFrameLocks noChangeAspect="1"/>
              </p:cNvGraphicFramePr>
              <p:nvPr>
                <p:extLst>
                  <p:ext uri="{D42A27DB-BD31-4B8C-83A1-F6EECF244321}">
                    <p14:modId xmlns:p14="http://schemas.microsoft.com/office/powerpoint/2010/main" val="678022473"/>
                  </p:ext>
                </p:extLst>
              </p:nvPr>
            </p:nvGraphicFramePr>
            <p:xfrm>
              <a:off x="5341970" y="2892819"/>
              <a:ext cx="3195444" cy="1866162"/>
            </p:xfrm>
            <a:graphic>
              <a:graphicData uri="http://schemas.microsoft.com/office/powerpoint/2016/sectionzoom">
                <psez:sectionZm>
                  <psez:sectionZmObj sectionId="{7A9E6E60-DF97-4A0D-9348-1F5E073D4456}">
                    <psez:zmPr id="{52A7BFF9-A46F-4DAB-B8E2-0292CA8F5524}" transitionDur="1000">
                      <p166:blipFill xmlns:p166="http://schemas.microsoft.com/office/powerpoint/2016/6/main">
                        <a:blip r:embed="rId6"/>
                        <a:stretch>
                          <a:fillRect/>
                        </a:stretch>
                      </p166:blipFill>
                      <p166:spPr xmlns:p166="http://schemas.microsoft.com/office/powerpoint/2016/6/main">
                        <a:xfrm>
                          <a:off x="0" y="0"/>
                          <a:ext cx="3195444" cy="1866162"/>
                        </a:xfrm>
                        <a:prstGeom prst="rect">
                          <a:avLst/>
                        </a:prstGeom>
                        <a:ln w="3175">
                          <a:noFill/>
                        </a:ln>
                      </p166:spPr>
                    </psez:zmPr>
                  </psez:sectionZmObj>
                </psez:sectionZm>
              </a:graphicData>
            </a:graphic>
          </p:graphicFrame>
        </mc:Choice>
        <mc:Fallback xmlns="">
          <p:pic>
            <p:nvPicPr>
              <p:cNvPr id="23" name="Section Zoom 22">
                <a:hlinkClick r:id="rId7" action="ppaction://hlinksldjump"/>
                <a:extLst>
                  <a:ext uri="{FF2B5EF4-FFF2-40B4-BE49-F238E27FC236}">
                    <a16:creationId xmlns:a16="http://schemas.microsoft.com/office/drawing/2014/main" id="{6B2BDC2D-9052-FBEC-DE1B-D231D222CCF3}"/>
                  </a:ext>
                </a:extLst>
              </p:cNvPr>
              <p:cNvPicPr>
                <a:picLocks noGrp="1" noRot="1" noChangeAspect="1" noMove="1" noResize="1" noEditPoints="1" noAdjustHandles="1" noChangeArrowheads="1" noChangeShapeType="1"/>
              </p:cNvPicPr>
              <p:nvPr/>
            </p:nvPicPr>
            <p:blipFill>
              <a:blip r:embed="rId8"/>
              <a:stretch>
                <a:fillRect/>
              </a:stretch>
            </p:blipFill>
            <p:spPr>
              <a:xfrm>
                <a:off x="5341970" y="2892819"/>
                <a:ext cx="3195444" cy="1866162"/>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11F4A4B5-B691-5F55-4003-7AD44BCFE6E7}"/>
                  </a:ext>
                </a:extLst>
              </p:cNvPr>
              <p:cNvGraphicFramePr>
                <a:graphicFrameLocks noChangeAspect="1"/>
              </p:cNvGraphicFramePr>
              <p:nvPr>
                <p:extLst>
                  <p:ext uri="{D42A27DB-BD31-4B8C-83A1-F6EECF244321}">
                    <p14:modId xmlns:p14="http://schemas.microsoft.com/office/powerpoint/2010/main" val="1930279098"/>
                  </p:ext>
                </p:extLst>
              </p:nvPr>
            </p:nvGraphicFramePr>
            <p:xfrm>
              <a:off x="10340382" y="2934764"/>
              <a:ext cx="2857564" cy="1728593"/>
            </p:xfrm>
            <a:graphic>
              <a:graphicData uri="http://schemas.microsoft.com/office/powerpoint/2016/sectionzoom">
                <psez:sectionZm>
                  <psez:sectionZmObj sectionId="{AD8E8B37-EE4A-44B5-A801-D3E7F3243158}">
                    <psez:zmPr id="{83ED1F84-0F52-4533-B68C-511AD2B46A44}" transitionDur="1000">
                      <p166:blipFill xmlns:p166="http://schemas.microsoft.com/office/powerpoint/2016/6/main">
                        <a:blip r:embed="rId9"/>
                        <a:stretch>
                          <a:fillRect/>
                        </a:stretch>
                      </p166:blipFill>
                      <p166:spPr xmlns:p166="http://schemas.microsoft.com/office/powerpoint/2016/6/main">
                        <a:xfrm>
                          <a:off x="0" y="0"/>
                          <a:ext cx="2857564" cy="1728593"/>
                        </a:xfrm>
                        <a:prstGeom prst="rect">
                          <a:avLst/>
                        </a:prstGeom>
                        <a:ln w="3175">
                          <a:noFill/>
                        </a:ln>
                      </p166:spPr>
                    </psez:zmPr>
                  </psez:sectionZmObj>
                </psez:sectionZm>
              </a:graphicData>
            </a:graphic>
          </p:graphicFrame>
        </mc:Choice>
        <mc:Fallback xmlns="">
          <p:pic>
            <p:nvPicPr>
              <p:cNvPr id="25" name="Section Zoom 24">
                <a:hlinkClick r:id="rId10" action="ppaction://hlinksldjump"/>
                <a:extLst>
                  <a:ext uri="{FF2B5EF4-FFF2-40B4-BE49-F238E27FC236}">
                    <a16:creationId xmlns:a16="http://schemas.microsoft.com/office/drawing/2014/main" id="{11F4A4B5-B691-5F55-4003-7AD44BCFE6E7}"/>
                  </a:ext>
                </a:extLst>
              </p:cNvPr>
              <p:cNvPicPr>
                <a:picLocks noGrp="1" noRot="1" noChangeAspect="1" noMove="1" noResize="1" noEditPoints="1" noAdjustHandles="1" noChangeArrowheads="1" noChangeShapeType="1"/>
              </p:cNvPicPr>
              <p:nvPr/>
            </p:nvPicPr>
            <p:blipFill>
              <a:blip r:embed="rId11"/>
              <a:stretch>
                <a:fillRect/>
              </a:stretch>
            </p:blipFill>
            <p:spPr>
              <a:xfrm>
                <a:off x="10340382" y="2934764"/>
                <a:ext cx="2857564" cy="1728593"/>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7" name="Section Zoom 26">
                <a:extLst>
                  <a:ext uri="{FF2B5EF4-FFF2-40B4-BE49-F238E27FC236}">
                    <a16:creationId xmlns:a16="http://schemas.microsoft.com/office/drawing/2014/main" id="{E0A0405E-E75C-A047-5020-88D19C2E592D}"/>
                  </a:ext>
                </a:extLst>
              </p:cNvPr>
              <p:cNvGraphicFramePr>
                <a:graphicFrameLocks noChangeAspect="1"/>
              </p:cNvGraphicFramePr>
              <p:nvPr>
                <p:extLst>
                  <p:ext uri="{D42A27DB-BD31-4B8C-83A1-F6EECF244321}">
                    <p14:modId xmlns:p14="http://schemas.microsoft.com/office/powerpoint/2010/main" val="565164182"/>
                  </p:ext>
                </p:extLst>
              </p:nvPr>
            </p:nvGraphicFramePr>
            <p:xfrm>
              <a:off x="14455601" y="2662856"/>
              <a:ext cx="3189344" cy="1877789"/>
            </p:xfrm>
            <a:graphic>
              <a:graphicData uri="http://schemas.microsoft.com/office/powerpoint/2016/sectionzoom">
                <psez:sectionZm>
                  <psez:sectionZmObj sectionId="{044972C7-7553-423A-AF3C-204187A0BCA2}">
                    <psez:zmPr id="{D3CAA266-3604-4627-A9F2-FF2B8D93B972}" transitionDur="1000">
                      <p166:blipFill xmlns:p166="http://schemas.microsoft.com/office/powerpoint/2016/6/main">
                        <a:blip r:embed="rId12"/>
                        <a:stretch>
                          <a:fillRect/>
                        </a:stretch>
                      </p166:blipFill>
                      <p166:spPr xmlns:p166="http://schemas.microsoft.com/office/powerpoint/2016/6/main">
                        <a:xfrm>
                          <a:off x="0" y="0"/>
                          <a:ext cx="3189344" cy="1877789"/>
                        </a:xfrm>
                        <a:prstGeom prst="rect">
                          <a:avLst/>
                        </a:prstGeom>
                        <a:ln w="3175">
                          <a:noFill/>
                        </a:ln>
                      </p166:spPr>
                    </psez:zmPr>
                  </psez:sectionZmObj>
                </psez:sectionZm>
              </a:graphicData>
            </a:graphic>
          </p:graphicFrame>
        </mc:Choice>
        <mc:Fallback xmlns="">
          <p:pic>
            <p:nvPicPr>
              <p:cNvPr id="27" name="Section Zoom 26">
                <a:hlinkClick r:id="rId13" action="ppaction://hlinksldjump"/>
                <a:extLst>
                  <a:ext uri="{FF2B5EF4-FFF2-40B4-BE49-F238E27FC236}">
                    <a16:creationId xmlns:a16="http://schemas.microsoft.com/office/drawing/2014/main" id="{E0A0405E-E75C-A047-5020-88D19C2E592D}"/>
                  </a:ext>
                </a:extLst>
              </p:cNvPr>
              <p:cNvPicPr>
                <a:picLocks noGrp="1" noRot="1" noChangeAspect="1" noMove="1" noResize="1" noEditPoints="1" noAdjustHandles="1" noChangeArrowheads="1" noChangeShapeType="1"/>
              </p:cNvPicPr>
              <p:nvPr/>
            </p:nvPicPr>
            <p:blipFill>
              <a:blip r:embed="rId14"/>
              <a:stretch>
                <a:fillRect/>
              </a:stretch>
            </p:blipFill>
            <p:spPr>
              <a:xfrm>
                <a:off x="14455601" y="2662856"/>
                <a:ext cx="3189344" cy="1877789"/>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9" name="Section Zoom 28">
                <a:extLst>
                  <a:ext uri="{FF2B5EF4-FFF2-40B4-BE49-F238E27FC236}">
                    <a16:creationId xmlns:a16="http://schemas.microsoft.com/office/drawing/2014/main" id="{DA950A35-15B9-9C62-EB5A-2863F61DE1D4}"/>
                  </a:ext>
                </a:extLst>
              </p:cNvPr>
              <p:cNvGraphicFramePr>
                <a:graphicFrameLocks noChangeAspect="1"/>
              </p:cNvGraphicFramePr>
              <p:nvPr>
                <p:extLst>
                  <p:ext uri="{D42A27DB-BD31-4B8C-83A1-F6EECF244321}">
                    <p14:modId xmlns:p14="http://schemas.microsoft.com/office/powerpoint/2010/main" val="3685955391"/>
                  </p:ext>
                </p:extLst>
              </p:nvPr>
            </p:nvGraphicFramePr>
            <p:xfrm>
              <a:off x="12578924" y="6388612"/>
              <a:ext cx="3195444" cy="1951774"/>
            </p:xfrm>
            <a:graphic>
              <a:graphicData uri="http://schemas.microsoft.com/office/powerpoint/2016/sectionzoom">
                <psez:sectionZm>
                  <psez:sectionZmObj sectionId="{81C4AB03-4137-421D-A2D6-81BD4A67B85B}">
                    <psez:zmPr id="{F7935225-FC3D-44B6-8B39-687852CE3691}" transitionDur="1000">
                      <p166:blipFill xmlns:p166="http://schemas.microsoft.com/office/powerpoint/2016/6/main">
                        <a:blip r:embed="rId15"/>
                        <a:stretch>
                          <a:fillRect/>
                        </a:stretch>
                      </p166:blipFill>
                      <p166:spPr xmlns:p166="http://schemas.microsoft.com/office/powerpoint/2016/6/main">
                        <a:xfrm>
                          <a:off x="0" y="0"/>
                          <a:ext cx="3195444" cy="1951774"/>
                        </a:xfrm>
                        <a:prstGeom prst="rect">
                          <a:avLst/>
                        </a:prstGeom>
                        <a:ln w="3175">
                          <a:noFill/>
                        </a:ln>
                      </p166:spPr>
                    </psez:zmPr>
                  </psez:sectionZmObj>
                </psez:sectionZm>
              </a:graphicData>
            </a:graphic>
          </p:graphicFrame>
        </mc:Choice>
        <mc:Fallback xmlns="">
          <p:pic>
            <p:nvPicPr>
              <p:cNvPr id="29" name="Section Zoom 28">
                <a:hlinkClick r:id="rId16" action="ppaction://hlinksldjump"/>
                <a:extLst>
                  <a:ext uri="{FF2B5EF4-FFF2-40B4-BE49-F238E27FC236}">
                    <a16:creationId xmlns:a16="http://schemas.microsoft.com/office/drawing/2014/main" id="{DA950A35-15B9-9C62-EB5A-2863F61DE1D4}"/>
                  </a:ext>
                </a:extLst>
              </p:cNvPr>
              <p:cNvPicPr>
                <a:picLocks noGrp="1" noRot="1" noChangeAspect="1" noMove="1" noResize="1" noEditPoints="1" noAdjustHandles="1" noChangeArrowheads="1" noChangeShapeType="1"/>
              </p:cNvPicPr>
              <p:nvPr/>
            </p:nvPicPr>
            <p:blipFill>
              <a:blip r:embed="rId17"/>
              <a:stretch>
                <a:fillRect/>
              </a:stretch>
            </p:blipFill>
            <p:spPr>
              <a:xfrm>
                <a:off x="12578924" y="6388612"/>
                <a:ext cx="3195444" cy="1951774"/>
              </a:xfrm>
              <a:prstGeom prst="rect">
                <a:avLst/>
              </a:prstGeom>
              <a:ln w="3175">
                <a:noFill/>
              </a:ln>
            </p:spPr>
          </p:pic>
        </mc:Fallback>
      </mc:AlternateContent>
      <p:sp>
        <p:nvSpPr>
          <p:cNvPr id="18" name="Google Shape;1623;p98">
            <a:extLst>
              <a:ext uri="{FF2B5EF4-FFF2-40B4-BE49-F238E27FC236}">
                <a16:creationId xmlns:a16="http://schemas.microsoft.com/office/drawing/2014/main" id="{395C7D60-9489-4C12-1098-817B43EEDD5F}"/>
              </a:ext>
            </a:extLst>
          </p:cNvPr>
          <p:cNvSpPr txBox="1">
            <a:spLocks noGrp="1"/>
          </p:cNvSpPr>
          <p:nvPr/>
        </p:nvSpPr>
        <p:spPr>
          <a:xfrm>
            <a:off x="2229080" y="9142576"/>
            <a:ext cx="3773642" cy="847194"/>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Barlow Semi Condensed"/>
              <a:buNone/>
              <a:defRPr sz="18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pPr lvl="0">
              <a:buClr>
                <a:srgbClr val="344372"/>
              </a:buClr>
              <a:defRPr/>
            </a:pPr>
            <a:r>
              <a:rPr lang="en-GB" sz="4000" kern="0" dirty="0">
                <a:solidFill>
                  <a:srgbClr val="DCF2F0"/>
                </a:solidFill>
                <a:latin typeface="+mn-lt"/>
              </a:rPr>
              <a:t>Jetson Nano</a:t>
            </a:r>
            <a:endParaRPr kumimoji="0" lang="en-GB" sz="4000" b="1" i="0" u="none" strike="noStrike" kern="0" cap="none" spc="0" normalizeH="0" baseline="0" noProof="0" dirty="0">
              <a:ln>
                <a:noFill/>
              </a:ln>
              <a:solidFill>
                <a:srgbClr val="DCF2F0"/>
              </a:solidFill>
              <a:effectLst/>
              <a:uLnTx/>
              <a:uFillTx/>
              <a:latin typeface="+mn-lt"/>
              <a:sym typeface="Barlow Semi Condensed"/>
            </a:endParaRPr>
          </a:p>
        </p:txBody>
      </p:sp>
      <p:sp>
        <p:nvSpPr>
          <p:cNvPr id="19" name="Google Shape;1624;p98">
            <a:extLst>
              <a:ext uri="{FF2B5EF4-FFF2-40B4-BE49-F238E27FC236}">
                <a16:creationId xmlns:a16="http://schemas.microsoft.com/office/drawing/2014/main" id="{2C1ED30E-BEA6-0F8E-9942-52A9916DEDCD}"/>
              </a:ext>
            </a:extLst>
          </p:cNvPr>
          <p:cNvSpPr txBox="1">
            <a:spLocks noGrp="1"/>
          </p:cNvSpPr>
          <p:nvPr/>
        </p:nvSpPr>
        <p:spPr>
          <a:xfrm>
            <a:off x="3450030" y="8322531"/>
            <a:ext cx="1331742" cy="97926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pPr marL="0" marR="0" lvl="0" indent="0" algn="ctr" defTabSz="914400" rtl="0" eaLnBrk="1" fontAlgn="auto" latinLnBrk="0" hangingPunct="1">
              <a:lnSpc>
                <a:spcPct val="100000"/>
              </a:lnSpc>
              <a:spcBef>
                <a:spcPts val="0"/>
              </a:spcBef>
              <a:spcAft>
                <a:spcPts val="0"/>
              </a:spcAft>
              <a:buClr>
                <a:srgbClr val="5379A7"/>
              </a:buClr>
              <a:buSzPts val="3600"/>
              <a:buFont typeface="Barlow Semi Condensed"/>
              <a:buNone/>
              <a:tabLst/>
              <a:defRPr/>
            </a:pPr>
            <a:r>
              <a:rPr kumimoji="0" lang="en" sz="6000" i="0" u="none" strike="noStrike" kern="0" cap="none" spc="0" normalizeH="0" baseline="0" noProof="0" dirty="0">
                <a:ln>
                  <a:noFill/>
                </a:ln>
                <a:solidFill>
                  <a:srgbClr val="E0F86C"/>
                </a:solidFill>
                <a:effectLst/>
                <a:uLnTx/>
                <a:uFillTx/>
                <a:latin typeface="Bahnschrift" panose="020B0502040204020203" pitchFamily="34" charset="0"/>
                <a:sym typeface="Barlow Semi Condensed"/>
              </a:rPr>
              <a:t>05</a:t>
            </a:r>
          </a:p>
        </p:txBody>
      </p:sp>
      <mc:AlternateContent xmlns:mc="http://schemas.openxmlformats.org/markup-compatibility/2006" xmlns:pslz="http://schemas.microsoft.com/office/powerpoint/2016/slidezoom">
        <mc:Choice Requires="pslz">
          <p:graphicFrame>
            <p:nvGraphicFramePr>
              <p:cNvPr id="24" name="صورة الشريحة 23">
                <a:extLst>
                  <a:ext uri="{FF2B5EF4-FFF2-40B4-BE49-F238E27FC236}">
                    <a16:creationId xmlns:a16="http://schemas.microsoft.com/office/drawing/2014/main" id="{309DE42B-A2E9-0023-BFB7-2633EF08CBF4}"/>
                  </a:ext>
                </a:extLst>
              </p:cNvPr>
              <p:cNvGraphicFramePr>
                <a:graphicFrameLocks noChangeAspect="1"/>
              </p:cNvGraphicFramePr>
              <p:nvPr>
                <p:extLst>
                  <p:ext uri="{D42A27DB-BD31-4B8C-83A1-F6EECF244321}">
                    <p14:modId xmlns:p14="http://schemas.microsoft.com/office/powerpoint/2010/main" val="2521568353"/>
                  </p:ext>
                </p:extLst>
              </p:nvPr>
            </p:nvGraphicFramePr>
            <p:xfrm>
              <a:off x="2572254" y="6485734"/>
              <a:ext cx="3195444" cy="1797437"/>
            </p:xfrm>
            <a:graphic>
              <a:graphicData uri="http://schemas.microsoft.com/office/powerpoint/2016/slidezoom">
                <pslz:sldZm>
                  <pslz:sldZmObj sldId="327" cId="157912839">
                    <pslz:zmPr id="{30EB540D-4676-4CDD-B209-D2EA8EF5B9F9}" transitionDur="1000" showBg="0">
                      <p166:blipFill xmlns:p166="http://schemas.microsoft.com/office/powerpoint/2016/6/main">
                        <a:blip r:embed="rId18"/>
                        <a:stretch>
                          <a:fillRect/>
                        </a:stretch>
                      </p166:blipFill>
                      <p166:spPr xmlns:p166="http://schemas.microsoft.com/office/powerpoint/2016/6/main">
                        <a:xfrm>
                          <a:off x="0" y="0"/>
                          <a:ext cx="3195444" cy="1797437"/>
                        </a:xfrm>
                        <a:prstGeom prst="rect">
                          <a:avLst/>
                        </a:prstGeom>
                        <a:effectLst/>
                      </p166:spPr>
                    </pslz:zmPr>
                  </pslz:sldZmObj>
                </pslz:sldZm>
              </a:graphicData>
            </a:graphic>
          </p:graphicFrame>
        </mc:Choice>
        <mc:Fallback xmlns="">
          <p:pic>
            <p:nvPicPr>
              <p:cNvPr id="24" name="صورة الشريحة 23">
                <a:hlinkClick r:id="rId19" action="ppaction://hlinksldjump"/>
                <a:extLst>
                  <a:ext uri="{FF2B5EF4-FFF2-40B4-BE49-F238E27FC236}">
                    <a16:creationId xmlns:a16="http://schemas.microsoft.com/office/drawing/2014/main" id="{309DE42B-A2E9-0023-BFB7-2633EF08CBF4}"/>
                  </a:ext>
                </a:extLst>
              </p:cNvPr>
              <p:cNvPicPr>
                <a:picLocks noGrp="1" noRot="1" noChangeAspect="1" noMove="1" noResize="1" noEditPoints="1" noAdjustHandles="1" noChangeArrowheads="1" noChangeShapeType="1"/>
              </p:cNvPicPr>
              <p:nvPr/>
            </p:nvPicPr>
            <p:blipFill>
              <a:blip r:embed="rId20"/>
              <a:stretch>
                <a:fillRect/>
              </a:stretch>
            </p:blipFill>
            <p:spPr>
              <a:xfrm>
                <a:off x="2572254" y="6485734"/>
                <a:ext cx="3195444" cy="1797437"/>
              </a:xfrm>
              <a:prstGeom prst="rect">
                <a:avLst/>
              </a:prstGeom>
              <a:effectLst/>
            </p:spPr>
          </p:pic>
        </mc:Fallback>
      </mc:AlternateContent>
      <p:sp>
        <p:nvSpPr>
          <p:cNvPr id="26" name="Google Shape;1623;p98">
            <a:extLst>
              <a:ext uri="{FF2B5EF4-FFF2-40B4-BE49-F238E27FC236}">
                <a16:creationId xmlns:a16="http://schemas.microsoft.com/office/drawing/2014/main" id="{2D095C6E-60F2-3DC2-A7B5-09CA7095645E}"/>
              </a:ext>
            </a:extLst>
          </p:cNvPr>
          <p:cNvSpPr txBox="1">
            <a:spLocks noGrp="1"/>
          </p:cNvSpPr>
          <p:nvPr/>
        </p:nvSpPr>
        <p:spPr>
          <a:xfrm>
            <a:off x="7411218" y="9249530"/>
            <a:ext cx="3773642" cy="847194"/>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Barlow Semi Condensed"/>
              <a:buNone/>
              <a:defRPr sz="18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chemeClr val="dk1"/>
              </a:buClr>
              <a:buSzPts val="2400"/>
              <a:buFont typeface="Barlow Semi Condensed"/>
              <a:buNone/>
              <a:defRPr sz="2400" b="1" i="0" u="none" strike="noStrike" cap="none">
                <a:solidFill>
                  <a:schemeClr val="dk1"/>
                </a:solidFill>
                <a:latin typeface="Barlow Semi Condensed"/>
                <a:ea typeface="Barlow Semi Condensed"/>
                <a:cs typeface="Barlow Semi Condensed"/>
                <a:sym typeface="Barlow Semi Condensed"/>
              </a:defRPr>
            </a:lvl9pPr>
          </a:lstStyle>
          <a:p>
            <a:pPr marL="0" marR="0" lvl="0" indent="0" algn="ctr" defTabSz="914400" eaLnBrk="1" fontAlgn="auto" latinLnBrk="0" hangingPunct="1">
              <a:lnSpc>
                <a:spcPct val="100000"/>
              </a:lnSpc>
              <a:spcBef>
                <a:spcPts val="0"/>
              </a:spcBef>
              <a:spcAft>
                <a:spcPts val="0"/>
              </a:spcAft>
              <a:buClr>
                <a:srgbClr val="344372"/>
              </a:buClr>
              <a:buSzPts val="2400"/>
              <a:buFont typeface="Barlow Semi Condensed"/>
              <a:buNone/>
              <a:tabLst/>
              <a:defRPr/>
            </a:pPr>
            <a:r>
              <a:rPr kumimoji="0" lang="en-GB" sz="4000" b="1" i="0" u="none" strike="noStrike" kern="0" cap="none" spc="0" normalizeH="0" baseline="0" noProof="0" dirty="0">
                <a:ln>
                  <a:noFill/>
                </a:ln>
                <a:solidFill>
                  <a:srgbClr val="DCF2F0"/>
                </a:solidFill>
                <a:effectLst/>
                <a:uLnTx/>
                <a:uFillTx/>
                <a:latin typeface="+mn-lt"/>
                <a:sym typeface="Barlow Semi Condensed"/>
              </a:rPr>
              <a:t>Chat Bot</a:t>
            </a:r>
          </a:p>
        </p:txBody>
      </p:sp>
      <p:sp>
        <p:nvSpPr>
          <p:cNvPr id="28" name="Google Shape;1624;p98">
            <a:extLst>
              <a:ext uri="{FF2B5EF4-FFF2-40B4-BE49-F238E27FC236}">
                <a16:creationId xmlns:a16="http://schemas.microsoft.com/office/drawing/2014/main" id="{1A408092-13DB-33DE-9482-96759AF0E106}"/>
              </a:ext>
            </a:extLst>
          </p:cNvPr>
          <p:cNvSpPr txBox="1">
            <a:spLocks noGrp="1"/>
          </p:cNvSpPr>
          <p:nvPr/>
        </p:nvSpPr>
        <p:spPr>
          <a:xfrm>
            <a:off x="8543680" y="8429485"/>
            <a:ext cx="1331742" cy="97926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arlow Semi Condensed"/>
              <a:buNone/>
              <a:defRPr sz="4800" b="1" i="0" u="none" strike="noStrike" cap="none">
                <a:solidFill>
                  <a:schemeClr val="l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pPr marL="0" marR="0" lvl="0" indent="0" algn="ctr" defTabSz="914400" rtl="0" eaLnBrk="1" fontAlgn="auto" latinLnBrk="0" hangingPunct="1">
              <a:lnSpc>
                <a:spcPct val="100000"/>
              </a:lnSpc>
              <a:spcBef>
                <a:spcPts val="0"/>
              </a:spcBef>
              <a:spcAft>
                <a:spcPts val="0"/>
              </a:spcAft>
              <a:buClr>
                <a:srgbClr val="5379A7"/>
              </a:buClr>
              <a:buSzPts val="3600"/>
              <a:buFont typeface="Barlow Semi Condensed"/>
              <a:buNone/>
              <a:tabLst/>
              <a:defRPr/>
            </a:pPr>
            <a:r>
              <a:rPr kumimoji="0" lang="en" sz="6000" i="0" u="none" strike="noStrike" kern="0" cap="none" spc="0" normalizeH="0" baseline="0" noProof="0" dirty="0">
                <a:ln>
                  <a:noFill/>
                </a:ln>
                <a:solidFill>
                  <a:srgbClr val="E0F86C"/>
                </a:solidFill>
                <a:effectLst/>
                <a:uLnTx/>
                <a:uFillTx/>
                <a:latin typeface="Bahnschrift" panose="020B0502040204020203" pitchFamily="34" charset="0"/>
                <a:sym typeface="Barlow Semi Condensed"/>
              </a:rPr>
              <a:t>06</a:t>
            </a:r>
          </a:p>
        </p:txBody>
      </p:sp>
      <mc:AlternateContent xmlns:mc="http://schemas.openxmlformats.org/markup-compatibility/2006" xmlns:pslz="http://schemas.microsoft.com/office/powerpoint/2016/slidezoom">
        <mc:Choice Requires="pslz">
          <p:graphicFrame>
            <p:nvGraphicFramePr>
              <p:cNvPr id="33" name="صورة الشريحة 32">
                <a:extLst>
                  <a:ext uri="{FF2B5EF4-FFF2-40B4-BE49-F238E27FC236}">
                    <a16:creationId xmlns:a16="http://schemas.microsoft.com/office/drawing/2014/main" id="{3D947D93-701E-164D-B602-3A731EB80D25}"/>
                  </a:ext>
                </a:extLst>
              </p:cNvPr>
              <p:cNvGraphicFramePr>
                <a:graphicFrameLocks noChangeAspect="1"/>
              </p:cNvGraphicFramePr>
              <p:nvPr>
                <p:extLst>
                  <p:ext uri="{D42A27DB-BD31-4B8C-83A1-F6EECF244321}">
                    <p14:modId xmlns:p14="http://schemas.microsoft.com/office/powerpoint/2010/main" val="3575039815"/>
                  </p:ext>
                </p:extLst>
              </p:nvPr>
            </p:nvGraphicFramePr>
            <p:xfrm>
              <a:off x="7583195" y="6642321"/>
              <a:ext cx="3195444" cy="1797438"/>
            </p:xfrm>
            <a:graphic>
              <a:graphicData uri="http://schemas.microsoft.com/office/powerpoint/2016/slidezoom">
                <pslz:sldZm>
                  <pslz:sldZmObj sldId="336" cId="2873092614">
                    <pslz:zmPr id="{13824CC8-422F-4623-A544-8CCFA58F46D2}" transitionDur="1000" showBg="0">
                      <p166:blipFill xmlns:p166="http://schemas.microsoft.com/office/powerpoint/2016/6/main">
                        <a:blip r:embed="rId21"/>
                        <a:stretch>
                          <a:fillRect/>
                        </a:stretch>
                      </p166:blipFill>
                      <p166:spPr xmlns:p166="http://schemas.microsoft.com/office/powerpoint/2016/6/main">
                        <a:xfrm>
                          <a:off x="0" y="0"/>
                          <a:ext cx="3195444" cy="1797438"/>
                        </a:xfrm>
                        <a:prstGeom prst="rect">
                          <a:avLst/>
                        </a:prstGeom>
                      </p166:spPr>
                    </pslz:zmPr>
                  </pslz:sldZmObj>
                </pslz:sldZm>
              </a:graphicData>
            </a:graphic>
          </p:graphicFrame>
        </mc:Choice>
        <mc:Fallback xmlns="">
          <p:pic>
            <p:nvPicPr>
              <p:cNvPr id="33" name="صورة الشريحة 32">
                <a:hlinkClick r:id="rId22" action="ppaction://hlinksldjump"/>
                <a:extLst>
                  <a:ext uri="{FF2B5EF4-FFF2-40B4-BE49-F238E27FC236}">
                    <a16:creationId xmlns:a16="http://schemas.microsoft.com/office/drawing/2014/main" id="{3D947D93-701E-164D-B602-3A731EB80D25}"/>
                  </a:ext>
                </a:extLst>
              </p:cNvPr>
              <p:cNvPicPr>
                <a:picLocks noGrp="1" noRot="1" noChangeAspect="1" noMove="1" noResize="1" noEditPoints="1" noAdjustHandles="1" noChangeArrowheads="1" noChangeShapeType="1"/>
              </p:cNvPicPr>
              <p:nvPr/>
            </p:nvPicPr>
            <p:blipFill>
              <a:blip r:embed="rId23"/>
              <a:stretch>
                <a:fillRect/>
              </a:stretch>
            </p:blipFill>
            <p:spPr>
              <a:xfrm>
                <a:off x="7583195" y="6642321"/>
                <a:ext cx="3195444" cy="1797438"/>
              </a:xfrm>
              <a:prstGeom prst="rect">
                <a:avLst/>
              </a:prstGeom>
            </p:spPr>
          </p:pic>
        </mc:Fallback>
      </mc:AlternateContent>
    </p:spTree>
    <p:extLst>
      <p:ext uri="{BB962C8B-B14F-4D97-AF65-F5344CB8AC3E}">
        <p14:creationId xmlns:p14="http://schemas.microsoft.com/office/powerpoint/2010/main" val="27966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anim calcmode="lin" valueType="num">
                                      <p:cBhvr>
                                        <p:cTn id="11" dur="1000" fill="hold"/>
                                        <p:tgtEl>
                                          <p:spTgt spid="21"/>
                                        </p:tgtEl>
                                        <p:attrNameLst>
                                          <p:attrName>ppt_x</p:attrName>
                                        </p:attrNameLst>
                                      </p:cBhvr>
                                      <p:tavLst>
                                        <p:tav tm="0">
                                          <p:val>
                                            <p:strVal val="#ppt_x"/>
                                          </p:val>
                                        </p:tav>
                                        <p:tav tm="100000">
                                          <p:val>
                                            <p:strVal val="#ppt_x"/>
                                          </p:val>
                                        </p:tav>
                                      </p:tavLst>
                                    </p:anim>
                                    <p:anim calcmode="lin" valueType="num">
                                      <p:cBhvr>
                                        <p:cTn id="12" dur="1000" fill="hold"/>
                                        <p:tgtEl>
                                          <p:spTgt spid="2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5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75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100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100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00"/>
                                        <p:tgtEl>
                                          <p:spTgt spid="5"/>
                                        </p:tgtEl>
                                      </p:cBhvr>
                                    </p:animEffect>
                                    <p:anim calcmode="lin" valueType="num">
                                      <p:cBhvr>
                                        <p:cTn id="61" dur="1000" fill="hold"/>
                                        <p:tgtEl>
                                          <p:spTgt spid="5"/>
                                        </p:tgtEl>
                                        <p:attrNameLst>
                                          <p:attrName>ppt_x</p:attrName>
                                        </p:attrNameLst>
                                      </p:cBhvr>
                                      <p:tavLst>
                                        <p:tav tm="0">
                                          <p:val>
                                            <p:strVal val="#ppt_x"/>
                                          </p:val>
                                        </p:tav>
                                        <p:tav tm="100000">
                                          <p:val>
                                            <p:strVal val="#ppt_x"/>
                                          </p:val>
                                        </p:tav>
                                      </p:tavLst>
                                    </p:anim>
                                    <p:anim calcmode="lin" valueType="num">
                                      <p:cBhvr>
                                        <p:cTn id="62" dur="1000" fill="hold"/>
                                        <p:tgtEl>
                                          <p:spTgt spid="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10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1000"/>
                                        <p:tgtEl>
                                          <p:spTgt spid="4"/>
                                        </p:tgtEl>
                                      </p:cBhvr>
                                    </p:animEffect>
                                    <p:anim calcmode="lin" valueType="num">
                                      <p:cBhvr>
                                        <p:cTn id="66" dur="1000" fill="hold"/>
                                        <p:tgtEl>
                                          <p:spTgt spid="4"/>
                                        </p:tgtEl>
                                        <p:attrNameLst>
                                          <p:attrName>ppt_x</p:attrName>
                                        </p:attrNameLst>
                                      </p:cBhvr>
                                      <p:tavLst>
                                        <p:tav tm="0">
                                          <p:val>
                                            <p:strVal val="#ppt_x"/>
                                          </p:val>
                                        </p:tav>
                                        <p:tav tm="100000">
                                          <p:val>
                                            <p:strVal val="#ppt_x"/>
                                          </p:val>
                                        </p:tav>
                                      </p:tavLst>
                                    </p:anim>
                                    <p:anim calcmode="lin" valueType="num">
                                      <p:cBhvr>
                                        <p:cTn id="67" dur="1000" fill="hold"/>
                                        <p:tgtEl>
                                          <p:spTgt spid="4"/>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175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1000"/>
                                        <p:tgtEl>
                                          <p:spTgt spid="29"/>
                                        </p:tgtEl>
                                      </p:cBhvr>
                                    </p:animEffect>
                                    <p:anim calcmode="lin" valueType="num">
                                      <p:cBhvr>
                                        <p:cTn id="71" dur="1000" fill="hold"/>
                                        <p:tgtEl>
                                          <p:spTgt spid="29"/>
                                        </p:tgtEl>
                                        <p:attrNameLst>
                                          <p:attrName>ppt_x</p:attrName>
                                        </p:attrNameLst>
                                      </p:cBhvr>
                                      <p:tavLst>
                                        <p:tav tm="0">
                                          <p:val>
                                            <p:strVal val="#ppt_x"/>
                                          </p:val>
                                        </p:tav>
                                        <p:tav tm="100000">
                                          <p:val>
                                            <p:strVal val="#ppt_x"/>
                                          </p:val>
                                        </p:tav>
                                      </p:tavLst>
                                    </p:anim>
                                    <p:anim calcmode="lin" valueType="num">
                                      <p:cBhvr>
                                        <p:cTn id="72" dur="1000" fill="hold"/>
                                        <p:tgtEl>
                                          <p:spTgt spid="2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175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1000"/>
                                        <p:tgtEl>
                                          <p:spTgt spid="13"/>
                                        </p:tgtEl>
                                      </p:cBhvr>
                                    </p:animEffect>
                                    <p:anim calcmode="lin" valueType="num">
                                      <p:cBhvr>
                                        <p:cTn id="76" dur="1000" fill="hold"/>
                                        <p:tgtEl>
                                          <p:spTgt spid="13"/>
                                        </p:tgtEl>
                                        <p:attrNameLst>
                                          <p:attrName>ppt_x</p:attrName>
                                        </p:attrNameLst>
                                      </p:cBhvr>
                                      <p:tavLst>
                                        <p:tav tm="0">
                                          <p:val>
                                            <p:strVal val="#ppt_x"/>
                                          </p:val>
                                        </p:tav>
                                        <p:tav tm="100000">
                                          <p:val>
                                            <p:strVal val="#ppt_x"/>
                                          </p:val>
                                        </p:tav>
                                      </p:tavLst>
                                    </p:anim>
                                    <p:anim calcmode="lin" valueType="num">
                                      <p:cBhvr>
                                        <p:cTn id="77" dur="1000" fill="hold"/>
                                        <p:tgtEl>
                                          <p:spTgt spid="1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175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anim calcmode="lin" valueType="num">
                                      <p:cBhvr>
                                        <p:cTn id="81" dur="1000" fill="hold"/>
                                        <p:tgtEl>
                                          <p:spTgt spid="12"/>
                                        </p:tgtEl>
                                        <p:attrNameLst>
                                          <p:attrName>ppt_x</p:attrName>
                                        </p:attrNameLst>
                                      </p:cBhvr>
                                      <p:tavLst>
                                        <p:tav tm="0">
                                          <p:val>
                                            <p:strVal val="#ppt_x"/>
                                          </p:val>
                                        </p:tav>
                                        <p:tav tm="100000">
                                          <p:val>
                                            <p:strVal val="#ppt_x"/>
                                          </p:val>
                                        </p:tav>
                                      </p:tavLst>
                                    </p:anim>
                                    <p:anim calcmode="lin" valueType="num">
                                      <p:cBhvr>
                                        <p:cTn id="82" dur="1000" fill="hold"/>
                                        <p:tgtEl>
                                          <p:spTgt spid="12"/>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125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1000"/>
                                        <p:tgtEl>
                                          <p:spTgt spid="24"/>
                                        </p:tgtEl>
                                      </p:cBhvr>
                                    </p:animEffect>
                                    <p:anim calcmode="lin" valueType="num">
                                      <p:cBhvr>
                                        <p:cTn id="86" dur="1000" fill="hold"/>
                                        <p:tgtEl>
                                          <p:spTgt spid="24"/>
                                        </p:tgtEl>
                                        <p:attrNameLst>
                                          <p:attrName>ppt_x</p:attrName>
                                        </p:attrNameLst>
                                      </p:cBhvr>
                                      <p:tavLst>
                                        <p:tav tm="0">
                                          <p:val>
                                            <p:strVal val="#ppt_x"/>
                                          </p:val>
                                        </p:tav>
                                        <p:tav tm="100000">
                                          <p:val>
                                            <p:strVal val="#ppt_x"/>
                                          </p:val>
                                        </p:tav>
                                      </p:tavLst>
                                    </p:anim>
                                    <p:anim calcmode="lin" valueType="num">
                                      <p:cBhvr>
                                        <p:cTn id="87" dur="1000" fill="hold"/>
                                        <p:tgtEl>
                                          <p:spTgt spid="24"/>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125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1000"/>
                                        <p:tgtEl>
                                          <p:spTgt spid="19"/>
                                        </p:tgtEl>
                                      </p:cBhvr>
                                    </p:animEffect>
                                    <p:anim calcmode="lin" valueType="num">
                                      <p:cBhvr>
                                        <p:cTn id="91" dur="1000" fill="hold"/>
                                        <p:tgtEl>
                                          <p:spTgt spid="19"/>
                                        </p:tgtEl>
                                        <p:attrNameLst>
                                          <p:attrName>ppt_x</p:attrName>
                                        </p:attrNameLst>
                                      </p:cBhvr>
                                      <p:tavLst>
                                        <p:tav tm="0">
                                          <p:val>
                                            <p:strVal val="#ppt_x"/>
                                          </p:val>
                                        </p:tav>
                                        <p:tav tm="100000">
                                          <p:val>
                                            <p:strVal val="#ppt_x"/>
                                          </p:val>
                                        </p:tav>
                                      </p:tavLst>
                                    </p:anim>
                                    <p:anim calcmode="lin" valueType="num">
                                      <p:cBhvr>
                                        <p:cTn id="92" dur="1000" fill="hold"/>
                                        <p:tgtEl>
                                          <p:spTgt spid="19"/>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125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1000"/>
                                        <p:tgtEl>
                                          <p:spTgt spid="18"/>
                                        </p:tgtEl>
                                      </p:cBhvr>
                                    </p:animEffect>
                                    <p:anim calcmode="lin" valueType="num">
                                      <p:cBhvr>
                                        <p:cTn id="96" dur="1000" fill="hold"/>
                                        <p:tgtEl>
                                          <p:spTgt spid="18"/>
                                        </p:tgtEl>
                                        <p:attrNameLst>
                                          <p:attrName>ppt_x</p:attrName>
                                        </p:attrNameLst>
                                      </p:cBhvr>
                                      <p:tavLst>
                                        <p:tav tm="0">
                                          <p:val>
                                            <p:strVal val="#ppt_x"/>
                                          </p:val>
                                        </p:tav>
                                        <p:tav tm="100000">
                                          <p:val>
                                            <p:strVal val="#ppt_x"/>
                                          </p:val>
                                        </p:tav>
                                      </p:tavLst>
                                    </p:anim>
                                    <p:anim calcmode="lin" valueType="num">
                                      <p:cBhvr>
                                        <p:cTn id="97" dur="1000" fill="hold"/>
                                        <p:tgtEl>
                                          <p:spTgt spid="18"/>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150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1000"/>
                                        <p:tgtEl>
                                          <p:spTgt spid="28"/>
                                        </p:tgtEl>
                                      </p:cBhvr>
                                    </p:animEffect>
                                    <p:anim calcmode="lin" valueType="num">
                                      <p:cBhvr>
                                        <p:cTn id="101" dur="1000" fill="hold"/>
                                        <p:tgtEl>
                                          <p:spTgt spid="28"/>
                                        </p:tgtEl>
                                        <p:attrNameLst>
                                          <p:attrName>ppt_x</p:attrName>
                                        </p:attrNameLst>
                                      </p:cBhvr>
                                      <p:tavLst>
                                        <p:tav tm="0">
                                          <p:val>
                                            <p:strVal val="#ppt_x"/>
                                          </p:val>
                                        </p:tav>
                                        <p:tav tm="100000">
                                          <p:val>
                                            <p:strVal val="#ppt_x"/>
                                          </p:val>
                                        </p:tav>
                                      </p:tavLst>
                                    </p:anim>
                                    <p:anim calcmode="lin" valueType="num">
                                      <p:cBhvr>
                                        <p:cTn id="102" dur="1000" fill="hold"/>
                                        <p:tgtEl>
                                          <p:spTgt spid="28"/>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150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1000"/>
                                        <p:tgtEl>
                                          <p:spTgt spid="26"/>
                                        </p:tgtEl>
                                      </p:cBhvr>
                                    </p:animEffect>
                                    <p:anim calcmode="lin" valueType="num">
                                      <p:cBhvr>
                                        <p:cTn id="106" dur="1000" fill="hold"/>
                                        <p:tgtEl>
                                          <p:spTgt spid="26"/>
                                        </p:tgtEl>
                                        <p:attrNameLst>
                                          <p:attrName>ppt_x</p:attrName>
                                        </p:attrNameLst>
                                      </p:cBhvr>
                                      <p:tavLst>
                                        <p:tav tm="0">
                                          <p:val>
                                            <p:strVal val="#ppt_x"/>
                                          </p:val>
                                        </p:tav>
                                        <p:tav tm="100000">
                                          <p:val>
                                            <p:strVal val="#ppt_x"/>
                                          </p:val>
                                        </p:tav>
                                      </p:tavLst>
                                    </p:anim>
                                    <p:anim calcmode="lin" valueType="num">
                                      <p:cBhvr>
                                        <p:cTn id="107" dur="1000" fill="hold"/>
                                        <p:tgtEl>
                                          <p:spTgt spid="2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1500"/>
                                  </p:stCondLst>
                                  <p:childTnLst>
                                    <p:set>
                                      <p:cBhvr>
                                        <p:cTn id="109" dur="1" fill="hold">
                                          <p:stCondLst>
                                            <p:cond delay="0"/>
                                          </p:stCondLst>
                                        </p:cTn>
                                        <p:tgtEl>
                                          <p:spTgt spid="33"/>
                                        </p:tgtEl>
                                        <p:attrNameLst>
                                          <p:attrName>style.visibility</p:attrName>
                                        </p:attrNameLst>
                                      </p:cBhvr>
                                      <p:to>
                                        <p:strVal val="visible"/>
                                      </p:to>
                                    </p:set>
                                    <p:animEffect transition="in" filter="fade">
                                      <p:cBhvr>
                                        <p:cTn id="110" dur="1000"/>
                                        <p:tgtEl>
                                          <p:spTgt spid="33"/>
                                        </p:tgtEl>
                                      </p:cBhvr>
                                    </p:animEffect>
                                    <p:anim calcmode="lin" valueType="num">
                                      <p:cBhvr>
                                        <p:cTn id="111" dur="1000" fill="hold"/>
                                        <p:tgtEl>
                                          <p:spTgt spid="33"/>
                                        </p:tgtEl>
                                        <p:attrNameLst>
                                          <p:attrName>ppt_x</p:attrName>
                                        </p:attrNameLst>
                                      </p:cBhvr>
                                      <p:tavLst>
                                        <p:tav tm="0">
                                          <p:val>
                                            <p:strVal val="#ppt_x"/>
                                          </p:val>
                                        </p:tav>
                                        <p:tav tm="100000">
                                          <p:val>
                                            <p:strVal val="#ppt_x"/>
                                          </p:val>
                                        </p:tav>
                                      </p:tavLst>
                                    </p:anim>
                                    <p:anim calcmode="lin" valueType="num">
                                      <p:cBhvr>
                                        <p:cTn id="11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3" grpId="0"/>
      <p:bldP spid="4" grpId="0"/>
      <p:bldP spid="5" grpId="0"/>
      <p:bldP spid="6" grpId="0"/>
      <p:bldP spid="7" grpId="0"/>
      <p:bldP spid="9" grpId="0"/>
      <p:bldP spid="10" grpId="0"/>
      <p:bldP spid="12" grpId="0"/>
      <p:bldP spid="13" grpId="0"/>
      <p:bldP spid="18" grpId="0"/>
      <p:bldP spid="19" grpId="0"/>
      <p:bldP spid="26"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2E131-7B6A-D71C-6566-0490F8D40D3E}"/>
            </a:ext>
          </a:extLst>
        </p:cNvPr>
        <p:cNvGrpSpPr/>
        <p:nvPr/>
      </p:nvGrpSpPr>
      <p:grpSpPr>
        <a:xfrm>
          <a:off x="0" y="0"/>
          <a:ext cx="0" cy="0"/>
          <a:chOff x="0" y="0"/>
          <a:chExt cx="0" cy="0"/>
        </a:xfrm>
      </p:grpSpPr>
      <p:pic>
        <p:nvPicPr>
          <p:cNvPr id="34" name="Picture 33" descr="A black background with a black square&#10;&#10;Description automatically generated with medium confidence">
            <a:extLst>
              <a:ext uri="{FF2B5EF4-FFF2-40B4-BE49-F238E27FC236}">
                <a16:creationId xmlns:a16="http://schemas.microsoft.com/office/drawing/2014/main" id="{6B4C0989-8548-6717-5E7D-2CF33A5EAE70}"/>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77263" y="4300268"/>
            <a:ext cx="1080000" cy="1080000"/>
          </a:xfrm>
          <a:prstGeom prst="rect">
            <a:avLst/>
          </a:prstGeom>
        </p:spPr>
      </p:pic>
      <p:sp>
        <p:nvSpPr>
          <p:cNvPr id="2" name="TextBox 11">
            <a:extLst>
              <a:ext uri="{FF2B5EF4-FFF2-40B4-BE49-F238E27FC236}">
                <a16:creationId xmlns:a16="http://schemas.microsoft.com/office/drawing/2014/main" id="{409C8FD5-B3B8-9D36-E203-82F925C57BDA}"/>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28</a:t>
            </a:r>
          </a:p>
        </p:txBody>
      </p:sp>
      <p:sp>
        <p:nvSpPr>
          <p:cNvPr id="3" name="TextBox 9">
            <a:extLst>
              <a:ext uri="{FF2B5EF4-FFF2-40B4-BE49-F238E27FC236}">
                <a16:creationId xmlns:a16="http://schemas.microsoft.com/office/drawing/2014/main" id="{C053F663-FA17-3BAB-21BE-9521BA6D1D99}"/>
              </a:ext>
            </a:extLst>
          </p:cNvPr>
          <p:cNvSpPr txBox="1"/>
          <p:nvPr/>
        </p:nvSpPr>
        <p:spPr>
          <a:xfrm>
            <a:off x="814402" y="656054"/>
            <a:ext cx="3654359" cy="770147"/>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2215917F-6155-312E-9781-E58121490805}"/>
              </a:ext>
            </a:extLst>
          </p:cNvPr>
          <p:cNvSpPr txBox="1"/>
          <p:nvPr/>
        </p:nvSpPr>
        <p:spPr>
          <a:xfrm>
            <a:off x="1219199" y="1062318"/>
            <a:ext cx="2842369" cy="379399"/>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Results</a:t>
            </a:r>
          </a:p>
        </p:txBody>
      </p:sp>
      <p:sp>
        <p:nvSpPr>
          <p:cNvPr id="5" name="TextBox 7">
            <a:extLst>
              <a:ext uri="{FF2B5EF4-FFF2-40B4-BE49-F238E27FC236}">
                <a16:creationId xmlns:a16="http://schemas.microsoft.com/office/drawing/2014/main" id="{C461780B-7FA6-BFC5-64EA-8C03EEA73757}"/>
              </a:ext>
            </a:extLst>
          </p:cNvPr>
          <p:cNvSpPr txBox="1"/>
          <p:nvPr/>
        </p:nvSpPr>
        <p:spPr>
          <a:xfrm>
            <a:off x="1641681" y="1712013"/>
            <a:ext cx="9102519" cy="934102"/>
          </a:xfrm>
          <a:prstGeom prst="rect">
            <a:avLst/>
          </a:prstGeom>
        </p:spPr>
        <p:txBody>
          <a:bodyPr wrap="square" lIns="0" tIns="0" rIns="0" bIns="0" rtlCol="0" anchor="t">
            <a:spAutoFit/>
          </a:bodyPr>
          <a:lstStyle/>
          <a:p>
            <a:pPr>
              <a:lnSpc>
                <a:spcPts val="7567"/>
              </a:lnSpc>
            </a:pPr>
            <a:r>
              <a:rPr lang="en-US" sz="6000" spc="-68" dirty="0">
                <a:solidFill>
                  <a:srgbClr val="DCF2F0"/>
                </a:solidFill>
                <a:latin typeface="Calibri (العناوين)"/>
              </a:rPr>
              <a:t>Demo</a:t>
            </a:r>
          </a:p>
        </p:txBody>
      </p:sp>
      <p:pic>
        <p:nvPicPr>
          <p:cNvPr id="32" name="Picture 31" descr="A black background with a black square&#10;&#10;Description automatically generated with medium confidence">
            <a:extLst>
              <a:ext uri="{FF2B5EF4-FFF2-40B4-BE49-F238E27FC236}">
                <a16:creationId xmlns:a16="http://schemas.microsoft.com/office/drawing/2014/main" id="{BE81C9CE-225F-1567-AB59-420E32FA1673}"/>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81570" y="4300268"/>
            <a:ext cx="1080000" cy="1080000"/>
          </a:xfrm>
          <a:prstGeom prst="rect">
            <a:avLst/>
          </a:prstGeom>
        </p:spPr>
      </p:pic>
      <p:pic>
        <p:nvPicPr>
          <p:cNvPr id="36" name="Picture 35" descr="A black background with a black square&#10;&#10;Description automatically generated with medium confidence">
            <a:extLst>
              <a:ext uri="{FF2B5EF4-FFF2-40B4-BE49-F238E27FC236}">
                <a16:creationId xmlns:a16="http://schemas.microsoft.com/office/drawing/2014/main" id="{A1141E1A-F61E-FB3E-2551-A81AEA95A7E8}"/>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572956" y="4300268"/>
            <a:ext cx="1080000" cy="1080000"/>
          </a:xfrm>
          <a:prstGeom prst="rect">
            <a:avLst/>
          </a:prstGeom>
        </p:spPr>
      </p:pic>
      <p:pic>
        <p:nvPicPr>
          <p:cNvPr id="7" name="صورة 6" descr="صورة تحتوي على لقطة شاشة, نص, عرض, برمجيات&#10;&#10;تم إنشاء الوصف تلقائياً">
            <a:extLst>
              <a:ext uri="{FF2B5EF4-FFF2-40B4-BE49-F238E27FC236}">
                <a16:creationId xmlns:a16="http://schemas.microsoft.com/office/drawing/2014/main" id="{AB386818-1235-38AB-45EB-FFE5DF130C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590" y="3952564"/>
            <a:ext cx="7222832" cy="4171984"/>
          </a:xfrm>
          <a:prstGeom prst="rect">
            <a:avLst/>
          </a:prstGeom>
        </p:spPr>
      </p:pic>
      <p:pic>
        <p:nvPicPr>
          <p:cNvPr id="9" name="صورة 8" descr="صورة تحتوي على نص, المستند, لقطة شاشة, الخط&#10;&#10;تم إنشاء الوصف تلقائياً">
            <a:extLst>
              <a:ext uri="{FF2B5EF4-FFF2-40B4-BE49-F238E27FC236}">
                <a16:creationId xmlns:a16="http://schemas.microsoft.com/office/drawing/2014/main" id="{F319B487-BD4E-488F-592F-EE84E1F2AC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7459" y="1252017"/>
            <a:ext cx="7645800" cy="8611744"/>
          </a:xfrm>
          <a:prstGeom prst="rect">
            <a:avLst/>
          </a:prstGeom>
        </p:spPr>
      </p:pic>
      <p:sp>
        <p:nvSpPr>
          <p:cNvPr id="10" name="مربع نص 9">
            <a:extLst>
              <a:ext uri="{FF2B5EF4-FFF2-40B4-BE49-F238E27FC236}">
                <a16:creationId xmlns:a16="http://schemas.microsoft.com/office/drawing/2014/main" id="{73607C5F-0EB8-650E-5DBF-3248C0E2551D}"/>
              </a:ext>
            </a:extLst>
          </p:cNvPr>
          <p:cNvSpPr txBox="1"/>
          <p:nvPr/>
        </p:nvSpPr>
        <p:spPr>
          <a:xfrm>
            <a:off x="2780722" y="2993819"/>
            <a:ext cx="2561691" cy="584775"/>
          </a:xfrm>
          <a:prstGeom prst="rect">
            <a:avLst/>
          </a:prstGeom>
          <a:noFill/>
        </p:spPr>
        <p:txBody>
          <a:bodyPr wrap="square">
            <a:spAutoFit/>
          </a:bodyPr>
          <a:lstStyle/>
          <a:p>
            <a:r>
              <a:rPr lang="en-GB" sz="3200" spc="-68" dirty="0">
                <a:solidFill>
                  <a:srgbClr val="DCF2F0"/>
                </a:solidFill>
                <a:latin typeface="Calibri (العناوين)"/>
              </a:rPr>
              <a:t>Anomaly video</a:t>
            </a:r>
          </a:p>
        </p:txBody>
      </p:sp>
    </p:spTree>
    <p:extLst>
      <p:ext uri="{BB962C8B-B14F-4D97-AF65-F5344CB8AC3E}">
        <p14:creationId xmlns:p14="http://schemas.microsoft.com/office/powerpoint/2010/main" val="335942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ADC1A-C7E9-B31D-ABC5-FB80BEB845C1}"/>
            </a:ext>
          </a:extLst>
        </p:cNvPr>
        <p:cNvGrpSpPr/>
        <p:nvPr/>
      </p:nvGrpSpPr>
      <p:grpSpPr>
        <a:xfrm>
          <a:off x="0" y="0"/>
          <a:ext cx="0" cy="0"/>
          <a:chOff x="0" y="0"/>
          <a:chExt cx="0" cy="0"/>
        </a:xfrm>
      </p:grpSpPr>
      <p:pic>
        <p:nvPicPr>
          <p:cNvPr id="34" name="Picture 33" descr="A black background with a black square&#10;&#10;Description automatically generated with medium confidence">
            <a:extLst>
              <a:ext uri="{FF2B5EF4-FFF2-40B4-BE49-F238E27FC236}">
                <a16:creationId xmlns:a16="http://schemas.microsoft.com/office/drawing/2014/main" id="{EE9C7D27-7648-4801-B241-06C2235C3E41}"/>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77263" y="4300268"/>
            <a:ext cx="1080000" cy="1080000"/>
          </a:xfrm>
          <a:prstGeom prst="rect">
            <a:avLst/>
          </a:prstGeom>
        </p:spPr>
      </p:pic>
      <p:sp>
        <p:nvSpPr>
          <p:cNvPr id="2" name="TextBox 11">
            <a:extLst>
              <a:ext uri="{FF2B5EF4-FFF2-40B4-BE49-F238E27FC236}">
                <a16:creationId xmlns:a16="http://schemas.microsoft.com/office/drawing/2014/main" id="{BFFAB071-556C-129B-2535-3CFA2330E90C}"/>
              </a:ext>
            </a:extLst>
          </p:cNvPr>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dirty="0">
                <a:solidFill>
                  <a:srgbClr val="DCF2F0"/>
                </a:solidFill>
                <a:latin typeface="Inter"/>
              </a:rPr>
              <a:t>Page 29</a:t>
            </a:r>
          </a:p>
        </p:txBody>
      </p:sp>
      <p:sp>
        <p:nvSpPr>
          <p:cNvPr id="3" name="TextBox 9">
            <a:extLst>
              <a:ext uri="{FF2B5EF4-FFF2-40B4-BE49-F238E27FC236}">
                <a16:creationId xmlns:a16="http://schemas.microsoft.com/office/drawing/2014/main" id="{613219AC-318E-FA52-9EA1-95F8F362AA0B}"/>
              </a:ext>
            </a:extLst>
          </p:cNvPr>
          <p:cNvSpPr txBox="1"/>
          <p:nvPr/>
        </p:nvSpPr>
        <p:spPr>
          <a:xfrm>
            <a:off x="814402" y="656054"/>
            <a:ext cx="3654359" cy="770147"/>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4" name="TextBox 9">
            <a:extLst>
              <a:ext uri="{FF2B5EF4-FFF2-40B4-BE49-F238E27FC236}">
                <a16:creationId xmlns:a16="http://schemas.microsoft.com/office/drawing/2014/main" id="{E20C7544-05E6-4B17-1CBD-9294BC36C2DD}"/>
              </a:ext>
            </a:extLst>
          </p:cNvPr>
          <p:cNvSpPr txBox="1"/>
          <p:nvPr/>
        </p:nvSpPr>
        <p:spPr>
          <a:xfrm>
            <a:off x="1219199" y="1062318"/>
            <a:ext cx="2842369" cy="379399"/>
          </a:xfrm>
          <a:prstGeom prst="rect">
            <a:avLst/>
          </a:prstGeom>
        </p:spPr>
        <p:txBody>
          <a:bodyPr wrap="square" lIns="0" tIns="0" rIns="0" bIns="0" rtlCol="0" anchor="t">
            <a:spAutoFit/>
          </a:bodyPr>
          <a:lstStyle/>
          <a:p>
            <a:pPr>
              <a:lnSpc>
                <a:spcPts val="3079"/>
              </a:lnSpc>
            </a:pPr>
            <a:r>
              <a:rPr lang="en-US" sz="2199" dirty="0">
                <a:solidFill>
                  <a:schemeClr val="accent1">
                    <a:lumMod val="60000"/>
                    <a:lumOff val="40000"/>
                  </a:schemeClr>
                </a:solidFill>
                <a:latin typeface="Inter"/>
              </a:rPr>
              <a:t>» Results</a:t>
            </a:r>
          </a:p>
        </p:txBody>
      </p:sp>
      <p:sp>
        <p:nvSpPr>
          <p:cNvPr id="5" name="TextBox 7">
            <a:extLst>
              <a:ext uri="{FF2B5EF4-FFF2-40B4-BE49-F238E27FC236}">
                <a16:creationId xmlns:a16="http://schemas.microsoft.com/office/drawing/2014/main" id="{920D8D52-775B-422E-2295-B6AE12B4113D}"/>
              </a:ext>
            </a:extLst>
          </p:cNvPr>
          <p:cNvSpPr txBox="1"/>
          <p:nvPr/>
        </p:nvSpPr>
        <p:spPr>
          <a:xfrm>
            <a:off x="1641681" y="1712013"/>
            <a:ext cx="9102519" cy="934102"/>
          </a:xfrm>
          <a:prstGeom prst="rect">
            <a:avLst/>
          </a:prstGeom>
        </p:spPr>
        <p:txBody>
          <a:bodyPr wrap="square" lIns="0" tIns="0" rIns="0" bIns="0" rtlCol="0" anchor="t">
            <a:spAutoFit/>
          </a:bodyPr>
          <a:lstStyle/>
          <a:p>
            <a:pPr>
              <a:lnSpc>
                <a:spcPts val="7567"/>
              </a:lnSpc>
            </a:pPr>
            <a:r>
              <a:rPr lang="en-US" sz="6000" spc="-68" dirty="0">
                <a:solidFill>
                  <a:srgbClr val="DCF2F0"/>
                </a:solidFill>
                <a:latin typeface="Calibri (العناوين)"/>
              </a:rPr>
              <a:t>Demo</a:t>
            </a:r>
          </a:p>
        </p:txBody>
      </p:sp>
      <p:pic>
        <p:nvPicPr>
          <p:cNvPr id="32" name="Picture 31" descr="A black background with a black square&#10;&#10;Description automatically generated with medium confidence">
            <a:extLst>
              <a:ext uri="{FF2B5EF4-FFF2-40B4-BE49-F238E27FC236}">
                <a16:creationId xmlns:a16="http://schemas.microsoft.com/office/drawing/2014/main" id="{158EAE93-DB3D-5F95-96F0-6041D0FFB828}"/>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81570" y="4300268"/>
            <a:ext cx="1080000" cy="1080000"/>
          </a:xfrm>
          <a:prstGeom prst="rect">
            <a:avLst/>
          </a:prstGeom>
        </p:spPr>
      </p:pic>
      <p:pic>
        <p:nvPicPr>
          <p:cNvPr id="36" name="Picture 35" descr="A black background with a black square&#10;&#10;Description automatically generated with medium confidence">
            <a:extLst>
              <a:ext uri="{FF2B5EF4-FFF2-40B4-BE49-F238E27FC236}">
                <a16:creationId xmlns:a16="http://schemas.microsoft.com/office/drawing/2014/main" id="{AD7214B1-E37B-091D-B327-038517A73191}"/>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572956" y="4300268"/>
            <a:ext cx="1080000" cy="1080000"/>
          </a:xfrm>
          <a:prstGeom prst="rect">
            <a:avLst/>
          </a:prstGeom>
        </p:spPr>
      </p:pic>
      <p:pic>
        <p:nvPicPr>
          <p:cNvPr id="13" name="صورة 12" descr="صورة تحتوي على تلبيس, لقطة شاشة, شخص, مصنع&#10;&#10;تم إنشاء الوصف تلقائياً">
            <a:extLst>
              <a:ext uri="{FF2B5EF4-FFF2-40B4-BE49-F238E27FC236}">
                <a16:creationId xmlns:a16="http://schemas.microsoft.com/office/drawing/2014/main" id="{3ED4484E-A401-51B9-F686-99F17607F4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7005" y="3793508"/>
            <a:ext cx="8799687" cy="5386163"/>
          </a:xfrm>
          <a:prstGeom prst="rect">
            <a:avLst/>
          </a:prstGeom>
        </p:spPr>
      </p:pic>
      <p:sp>
        <p:nvSpPr>
          <p:cNvPr id="14" name="مربع نص 13">
            <a:extLst>
              <a:ext uri="{FF2B5EF4-FFF2-40B4-BE49-F238E27FC236}">
                <a16:creationId xmlns:a16="http://schemas.microsoft.com/office/drawing/2014/main" id="{B01C1A23-5DEF-AD8A-DA79-90131A18E1C3}"/>
              </a:ext>
            </a:extLst>
          </p:cNvPr>
          <p:cNvSpPr txBox="1"/>
          <p:nvPr/>
        </p:nvSpPr>
        <p:spPr>
          <a:xfrm>
            <a:off x="7863154" y="2568100"/>
            <a:ext cx="2561691" cy="584775"/>
          </a:xfrm>
          <a:prstGeom prst="rect">
            <a:avLst/>
          </a:prstGeom>
          <a:noFill/>
        </p:spPr>
        <p:txBody>
          <a:bodyPr wrap="square">
            <a:spAutoFit/>
          </a:bodyPr>
          <a:lstStyle/>
          <a:p>
            <a:r>
              <a:rPr lang="en-GB" sz="3200" spc="-68" dirty="0">
                <a:solidFill>
                  <a:srgbClr val="DCF2F0"/>
                </a:solidFill>
                <a:latin typeface="Calibri (العناوين)"/>
              </a:rPr>
              <a:t>Normal video</a:t>
            </a:r>
          </a:p>
        </p:txBody>
      </p:sp>
    </p:spTree>
    <p:extLst>
      <p:ext uri="{BB962C8B-B14F-4D97-AF65-F5344CB8AC3E}">
        <p14:creationId xmlns:p14="http://schemas.microsoft.com/office/powerpoint/2010/main" val="306545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735486" y="9750973"/>
            <a:ext cx="4817028" cy="372646"/>
          </a:xfrm>
          <a:prstGeom prst="rect">
            <a:avLst/>
          </a:prstGeom>
        </p:spPr>
        <p:txBody>
          <a:bodyPr lIns="0" tIns="0" rIns="0" bIns="0" rtlCol="0" anchor="t">
            <a:spAutoFit/>
          </a:bodyPr>
          <a:lstStyle/>
          <a:p>
            <a:pPr algn="ctr">
              <a:lnSpc>
                <a:spcPts val="3079"/>
              </a:lnSpc>
            </a:pPr>
            <a:r>
              <a:rPr lang="en-US" sz="2199">
                <a:solidFill>
                  <a:srgbClr val="000000"/>
                </a:solidFill>
                <a:latin typeface="Inter"/>
              </a:rPr>
              <a:t>www.reallygreatsite.com</a:t>
            </a:r>
          </a:p>
        </p:txBody>
      </p:sp>
      <p:sp>
        <p:nvSpPr>
          <p:cNvPr id="8" name="TextBox 8"/>
          <p:cNvSpPr txBox="1"/>
          <p:nvPr/>
        </p:nvSpPr>
        <p:spPr>
          <a:xfrm>
            <a:off x="9144000" y="2787982"/>
            <a:ext cx="7717940" cy="1432832"/>
          </a:xfrm>
          <a:prstGeom prst="rect">
            <a:avLst/>
          </a:prstGeom>
        </p:spPr>
        <p:txBody>
          <a:bodyPr lIns="0" tIns="0" rIns="0" bIns="0" rtlCol="0" anchor="t">
            <a:spAutoFit/>
          </a:bodyPr>
          <a:lstStyle/>
          <a:p>
            <a:pPr algn="l">
              <a:lnSpc>
                <a:spcPts val="11017"/>
              </a:lnSpc>
            </a:pPr>
            <a:r>
              <a:rPr lang="en-US" sz="9925" spc="-99" dirty="0">
                <a:solidFill>
                  <a:srgbClr val="DCF2F0"/>
                </a:solidFill>
                <a:latin typeface="Calibri (العناوين)"/>
              </a:rPr>
              <a:t>THANK YOU</a:t>
            </a:r>
          </a:p>
        </p:txBody>
      </p:sp>
      <p:sp>
        <p:nvSpPr>
          <p:cNvPr id="17" name="TextBox 9">
            <a:extLst>
              <a:ext uri="{FF2B5EF4-FFF2-40B4-BE49-F238E27FC236}">
                <a16:creationId xmlns:a16="http://schemas.microsoft.com/office/drawing/2014/main" id="{C1330905-2E46-F2DC-9FC0-1862167D4F32}"/>
              </a:ext>
            </a:extLst>
          </p:cNvPr>
          <p:cNvSpPr txBox="1"/>
          <p:nvPr/>
        </p:nvSpPr>
        <p:spPr>
          <a:xfrm>
            <a:off x="814403" y="656054"/>
            <a:ext cx="3639610" cy="364523"/>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pic>
        <p:nvPicPr>
          <p:cNvPr id="16" name="Picture 15" descr="A group of people sitting at a table&#10;&#10;Description automatically generated">
            <a:extLst>
              <a:ext uri="{FF2B5EF4-FFF2-40B4-BE49-F238E27FC236}">
                <a16:creationId xmlns:a16="http://schemas.microsoft.com/office/drawing/2014/main" id="{030503B5-4CF0-8343-E901-B9743BD82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087440"/>
            <a:ext cx="9448800" cy="944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8993688" y="1109967"/>
            <a:ext cx="8843375" cy="450621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10809" spc="-108" dirty="0">
                <a:solidFill>
                  <a:srgbClr val="DCF2F0"/>
                </a:solidFill>
                <a:latin typeface="Calibri (العناوين)"/>
              </a:rPr>
              <a:t>Introduction</a:t>
            </a:r>
          </a:p>
        </p:txBody>
      </p:sp>
      <p:sp>
        <p:nvSpPr>
          <p:cNvPr id="18" name="TextBox 17">
            <a:extLst>
              <a:ext uri="{FF2B5EF4-FFF2-40B4-BE49-F238E27FC236}">
                <a16:creationId xmlns:a16="http://schemas.microsoft.com/office/drawing/2014/main" id="{3106C043-9346-EE07-94BB-DD6950EB9614}"/>
              </a:ext>
            </a:extLst>
          </p:cNvPr>
          <p:cNvSpPr txBox="1"/>
          <p:nvPr/>
        </p:nvSpPr>
        <p:spPr>
          <a:xfrm>
            <a:off x="9292072" y="5754295"/>
            <a:ext cx="8002397" cy="3283821"/>
          </a:xfrm>
          <a:prstGeom prst="rect">
            <a:avLst/>
          </a:prstGeom>
        </p:spPr>
        <p:txBody>
          <a:bodyPr vert="horz" lIns="91440" tIns="45720" rIns="91440" bIns="45720" rtlCol="0">
            <a:normAutofit/>
          </a:bodyPr>
          <a:lstStyle/>
          <a:p>
            <a:pPr algn="ctr">
              <a:lnSpc>
                <a:spcPct val="90000"/>
              </a:lnSpc>
              <a:spcBef>
                <a:spcPts val="1000"/>
              </a:spcBef>
            </a:pPr>
            <a:r>
              <a:rPr lang="en-US" sz="2400" dirty="0">
                <a:solidFill>
                  <a:schemeClr val="accent1">
                    <a:lumMod val="60000"/>
                    <a:lumOff val="40000"/>
                  </a:schemeClr>
                </a:solidFill>
              </a:rPr>
              <a:t>▶ Objective</a:t>
            </a:r>
          </a:p>
        </p:txBody>
      </p:sp>
      <p:sp>
        <p:nvSpPr>
          <p:cNvPr id="25" name="Freeform: Shape 24">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5793" y="1"/>
            <a:ext cx="1732713" cy="886514"/>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23578" y="0"/>
            <a:ext cx="2606101" cy="1439304"/>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374367"/>
            <a:ext cx="239611" cy="829494"/>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53473"/>
            <a:ext cx="2322270" cy="1533527"/>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46641" y="8576859"/>
            <a:ext cx="2657414" cy="1710142"/>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صورة 3" descr="صورة تحتوي على الرسومات, تصميم الجرافيك, لقطة شاشة, الخط&#10;&#10;تم إنشاء الوصف تلقائياً">
            <a:extLst>
              <a:ext uri="{FF2B5EF4-FFF2-40B4-BE49-F238E27FC236}">
                <a16:creationId xmlns:a16="http://schemas.microsoft.com/office/drawing/2014/main" id="{E6C62481-949A-2934-22A4-825653E9F076}"/>
              </a:ext>
            </a:extLst>
          </p:cNvPr>
          <p:cNvPicPr>
            <a:picLocks noChangeAspect="1"/>
          </p:cNvPicPr>
          <p:nvPr/>
        </p:nvPicPr>
        <p:blipFill>
          <a:blip r:embed="rId2">
            <a:extLst>
              <a:ext uri="{28A0092B-C50C-407E-A947-70E740481C1C}">
                <a14:useLocalDpi xmlns:a14="http://schemas.microsoft.com/office/drawing/2010/main" val="0"/>
              </a:ext>
            </a:extLst>
          </a:blip>
          <a:srcRect r="-2" b="-2"/>
          <a:stretch/>
        </p:blipFill>
        <p:spPr>
          <a:xfrm>
            <a:off x="947760" y="898080"/>
            <a:ext cx="7767373" cy="776737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5" name="Freeform: Shape 34">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80769" y="9388134"/>
            <a:ext cx="2348910" cy="898867"/>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335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rain with a pencil and a piece of paper&#10;&#10;Description automatically generated">
            <a:extLst>
              <a:ext uri="{FF2B5EF4-FFF2-40B4-BE49-F238E27FC236}">
                <a16:creationId xmlns:a16="http://schemas.microsoft.com/office/drawing/2014/main" id="{91426625-12C8-62CE-44F2-1F71D1DC3640}"/>
              </a:ext>
            </a:extLst>
          </p:cNvPr>
          <p:cNvPicPr>
            <a:picLocks noChangeAspect="1"/>
          </p:cNvPicPr>
          <p:nvPr/>
        </p:nvPicPr>
        <p:blipFill>
          <a:blip r:embed="rId2" cstate="print">
            <a:alphaModFix amt="5000"/>
            <a:extLst>
              <a:ext uri="{28A0092B-C50C-407E-A947-70E740481C1C}">
                <a14:useLocalDpi xmlns:a14="http://schemas.microsoft.com/office/drawing/2010/main" val="0"/>
              </a:ext>
            </a:extLst>
          </a:blip>
          <a:stretch>
            <a:fillRect/>
          </a:stretch>
        </p:blipFill>
        <p:spPr>
          <a:xfrm>
            <a:off x="3519992" y="3686859"/>
            <a:ext cx="3413077" cy="3413077"/>
          </a:xfrm>
          <a:prstGeom prst="rect">
            <a:avLst/>
          </a:prstGeom>
        </p:spPr>
      </p:pic>
      <p:pic>
        <p:nvPicPr>
          <p:cNvPr id="13" name="Picture 12" descr="A person standing next to a machine&#10;&#10;Description automatically generated">
            <a:extLst>
              <a:ext uri="{FF2B5EF4-FFF2-40B4-BE49-F238E27FC236}">
                <a16:creationId xmlns:a16="http://schemas.microsoft.com/office/drawing/2014/main" id="{BAF5C0CC-E675-E6DC-81DB-6C1982D1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95300"/>
            <a:ext cx="10287000" cy="10287000"/>
          </a:xfrm>
          <a:prstGeom prst="rect">
            <a:avLst/>
          </a:prstGeom>
        </p:spPr>
      </p:pic>
      <p:sp>
        <p:nvSpPr>
          <p:cNvPr id="7" name="TextBox 7"/>
          <p:cNvSpPr txBox="1"/>
          <p:nvPr/>
        </p:nvSpPr>
        <p:spPr>
          <a:xfrm>
            <a:off x="9601200" y="3270315"/>
            <a:ext cx="6189175" cy="1128514"/>
          </a:xfrm>
          <a:prstGeom prst="rect">
            <a:avLst/>
          </a:prstGeom>
        </p:spPr>
        <p:txBody>
          <a:bodyPr lIns="0" tIns="0" rIns="0" bIns="0" rtlCol="0" anchor="t">
            <a:spAutoFit/>
          </a:bodyPr>
          <a:lstStyle/>
          <a:p>
            <a:pPr algn="l">
              <a:lnSpc>
                <a:spcPts val="8807"/>
              </a:lnSpc>
            </a:pPr>
            <a:r>
              <a:rPr lang="en-US" sz="7934" spc="-79" dirty="0">
                <a:solidFill>
                  <a:srgbClr val="DCF2F0"/>
                </a:solidFill>
                <a:latin typeface="Calibri (العناوين)"/>
              </a:rPr>
              <a:t>OBJECTIVE</a:t>
            </a:r>
          </a:p>
        </p:txBody>
      </p:sp>
      <p:sp>
        <p:nvSpPr>
          <p:cNvPr id="8" name="TextBox 8"/>
          <p:cNvSpPr txBox="1"/>
          <p:nvPr/>
        </p:nvSpPr>
        <p:spPr>
          <a:xfrm>
            <a:off x="9601200" y="5206314"/>
            <a:ext cx="7704031" cy="3559757"/>
          </a:xfrm>
          <a:prstGeom prst="rect">
            <a:avLst/>
          </a:prstGeom>
        </p:spPr>
        <p:txBody>
          <a:bodyPr lIns="0" tIns="0" rIns="0" bIns="0" rtlCol="0" anchor="t">
            <a:spAutoFit/>
          </a:bodyPr>
          <a:lstStyle/>
          <a:p>
            <a:pPr algn="just">
              <a:lnSpc>
                <a:spcPts val="3079"/>
              </a:lnSpc>
            </a:pPr>
            <a:r>
              <a:rPr lang="en-US" sz="2400" dirty="0">
                <a:solidFill>
                  <a:srgbClr val="DCF2F0"/>
                </a:solidFill>
                <a:latin typeface="Inter"/>
              </a:rPr>
              <a:t>Develop an AI-powered anomaly detection system for surveillance cameras to enhance security and monitoring by automatically identifying unusual or suspicious activities in real-time. The system aims to minimize false positives and false negatives, ensuring high accuracy and reliability. It will leverage advanced machine learning techniques to analyze video feeds, detect anomalies, and provide timely alerts to improve response times and ensure safety in monitored areas.</a:t>
            </a:r>
          </a:p>
        </p:txBody>
      </p:sp>
      <p:sp>
        <p:nvSpPr>
          <p:cNvPr id="9" name="TextBox 9"/>
          <p:cNvSpPr txBox="1"/>
          <p:nvPr/>
        </p:nvSpPr>
        <p:spPr>
          <a:xfrm>
            <a:off x="814402" y="656054"/>
            <a:ext cx="3683855" cy="770147"/>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a:p>
            <a:pPr>
              <a:lnSpc>
                <a:spcPts val="3079"/>
              </a:lnSpc>
            </a:pPr>
            <a:endParaRPr lang="en-US" sz="2199" dirty="0">
              <a:solidFill>
                <a:srgbClr val="DCF2F0"/>
              </a:solidFill>
              <a:latin typeface="Inter"/>
            </a:endParaRPr>
          </a:p>
        </p:txBody>
      </p:sp>
      <p:sp>
        <p:nvSpPr>
          <p:cNvPr id="10" name="TextBox 10"/>
          <p:cNvSpPr txBox="1"/>
          <p:nvPr/>
        </p:nvSpPr>
        <p:spPr>
          <a:xfrm>
            <a:off x="15314182" y="656054"/>
            <a:ext cx="2175835" cy="372646"/>
          </a:xfrm>
          <a:prstGeom prst="rect">
            <a:avLst/>
          </a:prstGeom>
        </p:spPr>
        <p:txBody>
          <a:bodyPr lIns="0" tIns="0" rIns="0" bIns="0" rtlCol="0" anchor="t">
            <a:spAutoFit/>
          </a:bodyPr>
          <a:lstStyle/>
          <a:p>
            <a:pPr algn="r">
              <a:lnSpc>
                <a:spcPts val="3079"/>
              </a:lnSpc>
            </a:pPr>
            <a:r>
              <a:rPr lang="en-US" sz="2199">
                <a:solidFill>
                  <a:srgbClr val="DCF2F0"/>
                </a:solidFill>
                <a:latin typeface="Inter"/>
              </a:rPr>
              <a:t>Page 04</a:t>
            </a:r>
          </a:p>
        </p:txBody>
      </p:sp>
      <p:sp>
        <p:nvSpPr>
          <p:cNvPr id="11" name="TextBox 9">
            <a:extLst>
              <a:ext uri="{FF2B5EF4-FFF2-40B4-BE49-F238E27FC236}">
                <a16:creationId xmlns:a16="http://schemas.microsoft.com/office/drawing/2014/main" id="{7B247DDD-B8F3-0EB0-ABF6-996D78E307DF}"/>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3E38231-FB7F-FDA8-10BE-30B57F27F539}"/>
              </a:ext>
            </a:extLst>
          </p:cNvPr>
          <p:cNvSpPr txBox="1"/>
          <p:nvPr/>
        </p:nvSpPr>
        <p:spPr>
          <a:xfrm>
            <a:off x="1981200" y="1943100"/>
            <a:ext cx="6629400" cy="2257028"/>
          </a:xfrm>
          <a:prstGeom prst="rect">
            <a:avLst/>
          </a:prstGeom>
        </p:spPr>
        <p:txBody>
          <a:bodyPr wrap="square" lIns="0" tIns="0" rIns="0" bIns="0" rtlCol="0" anchor="t">
            <a:spAutoFit/>
          </a:bodyPr>
          <a:lstStyle/>
          <a:p>
            <a:pPr algn="l">
              <a:lnSpc>
                <a:spcPts val="8807"/>
              </a:lnSpc>
            </a:pPr>
            <a:r>
              <a:rPr lang="en-US" sz="7934" spc="-79" dirty="0">
                <a:solidFill>
                  <a:srgbClr val="DCF2F0"/>
                </a:solidFill>
                <a:latin typeface="Calibri (العناوين)"/>
              </a:rPr>
              <a:t>Background &amp; Motivation</a:t>
            </a:r>
          </a:p>
        </p:txBody>
      </p:sp>
      <p:sp>
        <p:nvSpPr>
          <p:cNvPr id="3" name="TextBox 2">
            <a:extLst>
              <a:ext uri="{FF2B5EF4-FFF2-40B4-BE49-F238E27FC236}">
                <a16:creationId xmlns:a16="http://schemas.microsoft.com/office/drawing/2014/main" id="{AD9582FB-4AF8-823B-997E-F65832F6AA1D}"/>
              </a:ext>
            </a:extLst>
          </p:cNvPr>
          <p:cNvSpPr txBox="1"/>
          <p:nvPr/>
        </p:nvSpPr>
        <p:spPr>
          <a:xfrm>
            <a:off x="1981200" y="4589501"/>
            <a:ext cx="5105400" cy="1687770"/>
          </a:xfrm>
          <a:prstGeom prst="rect">
            <a:avLst/>
          </a:prstGeom>
          <a:noFill/>
        </p:spPr>
        <p:txBody>
          <a:bodyPr wrap="square" rtlCol="0">
            <a:spAutoFit/>
          </a:bodyPr>
          <a:lstStyle/>
          <a:p>
            <a:pPr>
              <a:lnSpc>
                <a:spcPct val="150000"/>
              </a:lnSpc>
            </a:pPr>
            <a:r>
              <a:rPr lang="en-GB" sz="2400">
                <a:solidFill>
                  <a:schemeClr val="accent1">
                    <a:lumMod val="60000"/>
                    <a:lumOff val="40000"/>
                  </a:schemeClr>
                </a:solidFill>
                <a:latin typeface="Inter" panose="020B0604020202020204" charset="0"/>
                <a:ea typeface="Inter" panose="020B0604020202020204" charset="0"/>
              </a:rPr>
              <a:t>▶ Problem Statement</a:t>
            </a:r>
          </a:p>
          <a:p>
            <a:pPr>
              <a:lnSpc>
                <a:spcPct val="150000"/>
              </a:lnSpc>
            </a:pPr>
            <a:r>
              <a:rPr lang="en-GB" sz="2400">
                <a:solidFill>
                  <a:schemeClr val="accent1">
                    <a:lumMod val="60000"/>
                    <a:lumOff val="40000"/>
                  </a:schemeClr>
                </a:solidFill>
                <a:latin typeface="Inter" panose="020B0604020202020204" charset="0"/>
                <a:ea typeface="Inter" panose="020B0604020202020204" charset="0"/>
              </a:rPr>
              <a:t>▶ Motivation</a:t>
            </a:r>
          </a:p>
          <a:p>
            <a:pPr>
              <a:lnSpc>
                <a:spcPct val="150000"/>
              </a:lnSpc>
            </a:pPr>
            <a:r>
              <a:rPr lang="en-GB" sz="2400">
                <a:solidFill>
                  <a:schemeClr val="accent1">
                    <a:lumMod val="60000"/>
                    <a:lumOff val="40000"/>
                  </a:schemeClr>
                </a:solidFill>
                <a:latin typeface="Inter" panose="020B0604020202020204" charset="0"/>
                <a:ea typeface="Inter" panose="020B0604020202020204" charset="0"/>
              </a:rPr>
              <a:t>▶ Literature Review</a:t>
            </a:r>
            <a:endParaRPr lang="en-GB" sz="2400" dirty="0">
              <a:solidFill>
                <a:schemeClr val="accent1">
                  <a:lumMod val="60000"/>
                  <a:lumOff val="40000"/>
                </a:schemeClr>
              </a:solidFill>
              <a:latin typeface="Inter" panose="020B0604020202020204" charset="0"/>
              <a:ea typeface="Inter" panose="020B0604020202020204" charset="0"/>
            </a:endParaRPr>
          </a:p>
        </p:txBody>
      </p:sp>
      <p:pic>
        <p:nvPicPr>
          <p:cNvPr id="6" name="صورة 5">
            <a:extLst>
              <a:ext uri="{FF2B5EF4-FFF2-40B4-BE49-F238E27FC236}">
                <a16:creationId xmlns:a16="http://schemas.microsoft.com/office/drawing/2014/main" id="{E2F6D31E-2BE0-564B-D862-1E133283C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796413"/>
            <a:ext cx="9640529" cy="8598310"/>
          </a:xfrm>
          <a:prstGeom prst="rect">
            <a:avLst/>
          </a:prstGeom>
        </p:spPr>
      </p:pic>
    </p:spTree>
    <p:extLst>
      <p:ext uri="{BB962C8B-B14F-4D97-AF65-F5344CB8AC3E}">
        <p14:creationId xmlns:p14="http://schemas.microsoft.com/office/powerpoint/2010/main" val="18065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50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15177" y="2950749"/>
            <a:ext cx="9367634" cy="1949252"/>
          </a:xfrm>
          <a:prstGeom prst="rect">
            <a:avLst/>
          </a:prstGeom>
        </p:spPr>
        <p:txBody>
          <a:bodyPr lIns="0" tIns="0" rIns="0" bIns="0" rtlCol="0" anchor="t">
            <a:spAutoFit/>
          </a:bodyPr>
          <a:lstStyle/>
          <a:p>
            <a:pPr algn="l">
              <a:lnSpc>
                <a:spcPts val="7567"/>
              </a:lnSpc>
            </a:pPr>
            <a:r>
              <a:rPr lang="en-US" sz="6817" spc="-68" dirty="0">
                <a:solidFill>
                  <a:srgbClr val="DCF2F0"/>
                </a:solidFill>
                <a:latin typeface="Calibri (العناوين)"/>
              </a:rPr>
              <a:t>Problem </a:t>
            </a:r>
          </a:p>
          <a:p>
            <a:pPr algn="l">
              <a:lnSpc>
                <a:spcPts val="7567"/>
              </a:lnSpc>
            </a:pPr>
            <a:r>
              <a:rPr lang="en-US" sz="6817" spc="-68" dirty="0">
                <a:solidFill>
                  <a:srgbClr val="DCF2F0"/>
                </a:solidFill>
                <a:latin typeface="Calibri (العناوين)"/>
              </a:rPr>
              <a:t>Statement</a:t>
            </a:r>
          </a:p>
        </p:txBody>
      </p:sp>
      <p:sp>
        <p:nvSpPr>
          <p:cNvPr id="9" name="TextBox 9"/>
          <p:cNvSpPr txBox="1"/>
          <p:nvPr/>
        </p:nvSpPr>
        <p:spPr>
          <a:xfrm>
            <a:off x="1615177" y="5474436"/>
            <a:ext cx="7851818" cy="2360326"/>
          </a:xfrm>
          <a:prstGeom prst="rect">
            <a:avLst/>
          </a:prstGeom>
        </p:spPr>
        <p:txBody>
          <a:bodyPr lIns="0" tIns="0" rIns="0" bIns="0" rtlCol="0" anchor="t">
            <a:spAutoFit/>
          </a:bodyPr>
          <a:lstStyle/>
          <a:p>
            <a:pPr algn="just">
              <a:lnSpc>
                <a:spcPts val="3079"/>
              </a:lnSpc>
            </a:pPr>
            <a:r>
              <a:rPr lang="en-US" sz="2400" dirty="0">
                <a:solidFill>
                  <a:srgbClr val="DCF2F0"/>
                </a:solidFill>
                <a:latin typeface="Inter"/>
              </a:rPr>
              <a:t>Traditional surveillance systems rely on human operators to monitor video feeds, making them prone to fatigue, errors, and delays in detecting suspicious activities. With increasing security demands, there is a need for an automated system that can analyze video feeds in real time and identify anomalies accurately, minimizing false positives and negatives.</a:t>
            </a:r>
          </a:p>
        </p:txBody>
      </p:sp>
      <p:sp>
        <p:nvSpPr>
          <p:cNvPr id="11" name="TextBox 11"/>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a:solidFill>
                  <a:srgbClr val="DCF2F0"/>
                </a:solidFill>
                <a:latin typeface="Inter"/>
              </a:rPr>
              <a:t>Page 06</a:t>
            </a:r>
          </a:p>
        </p:txBody>
      </p:sp>
      <p:sp>
        <p:nvSpPr>
          <p:cNvPr id="14" name="TextBox 9">
            <a:extLst>
              <a:ext uri="{FF2B5EF4-FFF2-40B4-BE49-F238E27FC236}">
                <a16:creationId xmlns:a16="http://schemas.microsoft.com/office/drawing/2014/main" id="{240A541D-B7CF-248E-E50B-3651FBA68D7C}"/>
              </a:ext>
            </a:extLst>
          </p:cNvPr>
          <p:cNvSpPr txBox="1"/>
          <p:nvPr/>
        </p:nvSpPr>
        <p:spPr>
          <a:xfrm>
            <a:off x="814402" y="656054"/>
            <a:ext cx="3669108" cy="372646"/>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15" name="TextBox 9">
            <a:extLst>
              <a:ext uri="{FF2B5EF4-FFF2-40B4-BE49-F238E27FC236}">
                <a16:creationId xmlns:a16="http://schemas.microsoft.com/office/drawing/2014/main" id="{08F430B4-62C9-4BFE-EB1C-6C746922C9D7}"/>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Background</a:t>
            </a:r>
          </a:p>
        </p:txBody>
      </p:sp>
      <p:pic>
        <p:nvPicPr>
          <p:cNvPr id="3" name="صورة 2" descr="صورة تحتوي على لقطة شاشة, الرسومات, التصميم&#10;&#10;تم إنشاء الوصف تلقائياً">
            <a:extLst>
              <a:ext uri="{FF2B5EF4-FFF2-40B4-BE49-F238E27FC236}">
                <a16:creationId xmlns:a16="http://schemas.microsoft.com/office/drawing/2014/main" id="{DF0A6483-30D3-853B-374D-E2E494A3C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2811" y="2187101"/>
            <a:ext cx="6399798" cy="63997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a:solidFill>
                  <a:srgbClr val="DCF2F0"/>
                </a:solidFill>
                <a:latin typeface="Inter"/>
              </a:rPr>
              <a:t>Page 07</a:t>
            </a:r>
          </a:p>
        </p:txBody>
      </p:sp>
      <p:sp>
        <p:nvSpPr>
          <p:cNvPr id="14" name="TextBox 9">
            <a:extLst>
              <a:ext uri="{FF2B5EF4-FFF2-40B4-BE49-F238E27FC236}">
                <a16:creationId xmlns:a16="http://schemas.microsoft.com/office/drawing/2014/main" id="{240A541D-B7CF-248E-E50B-3651FBA68D7C}"/>
              </a:ext>
            </a:extLst>
          </p:cNvPr>
          <p:cNvSpPr txBox="1"/>
          <p:nvPr/>
        </p:nvSpPr>
        <p:spPr>
          <a:xfrm>
            <a:off x="814403" y="656054"/>
            <a:ext cx="3693772" cy="364523"/>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15" name="TextBox 9">
            <a:extLst>
              <a:ext uri="{FF2B5EF4-FFF2-40B4-BE49-F238E27FC236}">
                <a16:creationId xmlns:a16="http://schemas.microsoft.com/office/drawing/2014/main" id="{08F430B4-62C9-4BFE-EB1C-6C746922C9D7}"/>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Motivation</a:t>
            </a:r>
          </a:p>
        </p:txBody>
      </p:sp>
      <p:sp>
        <p:nvSpPr>
          <p:cNvPr id="4" name="TextBox 7">
            <a:extLst>
              <a:ext uri="{FF2B5EF4-FFF2-40B4-BE49-F238E27FC236}">
                <a16:creationId xmlns:a16="http://schemas.microsoft.com/office/drawing/2014/main" id="{09DCD0B6-98F2-1B6E-E8B3-6C1E7533B76B}"/>
              </a:ext>
            </a:extLst>
          </p:cNvPr>
          <p:cNvSpPr txBox="1"/>
          <p:nvPr/>
        </p:nvSpPr>
        <p:spPr>
          <a:xfrm>
            <a:off x="2206651" y="2781300"/>
            <a:ext cx="9367634" cy="974626"/>
          </a:xfrm>
          <a:prstGeom prst="rect">
            <a:avLst/>
          </a:prstGeom>
        </p:spPr>
        <p:txBody>
          <a:bodyPr lIns="0" tIns="0" rIns="0" bIns="0" rtlCol="0" anchor="t">
            <a:spAutoFit/>
          </a:bodyPr>
          <a:lstStyle/>
          <a:p>
            <a:pPr algn="l">
              <a:lnSpc>
                <a:spcPts val="7567"/>
              </a:lnSpc>
            </a:pPr>
            <a:r>
              <a:rPr lang="en-US" sz="6817" spc="-68" dirty="0">
                <a:solidFill>
                  <a:srgbClr val="DCF2F0"/>
                </a:solidFill>
                <a:latin typeface="Calibri (العناوين)"/>
              </a:rPr>
              <a:t>Why ?! </a:t>
            </a:r>
          </a:p>
        </p:txBody>
      </p:sp>
      <p:sp>
        <p:nvSpPr>
          <p:cNvPr id="21" name="TextBox 20">
            <a:extLst>
              <a:ext uri="{FF2B5EF4-FFF2-40B4-BE49-F238E27FC236}">
                <a16:creationId xmlns:a16="http://schemas.microsoft.com/office/drawing/2014/main" id="{FA9AED02-6E87-15B6-33E1-58FDB67E288E}"/>
              </a:ext>
            </a:extLst>
          </p:cNvPr>
          <p:cNvSpPr txBox="1"/>
          <p:nvPr/>
        </p:nvSpPr>
        <p:spPr>
          <a:xfrm>
            <a:off x="2973520" y="7048789"/>
            <a:ext cx="1804957" cy="754694"/>
          </a:xfrm>
          <a:prstGeom prst="rect">
            <a:avLst/>
          </a:prstGeom>
          <a:noFill/>
        </p:spPr>
        <p:txBody>
          <a:bodyPr wrap="square" rtlCol="0">
            <a:spAutoFit/>
          </a:bodyPr>
          <a:lstStyle/>
          <a:p>
            <a:pPr>
              <a:lnSpc>
                <a:spcPct val="150000"/>
              </a:lnSpc>
            </a:pPr>
            <a:r>
              <a:rPr lang="en-GB" sz="3200" b="1" dirty="0">
                <a:solidFill>
                  <a:srgbClr val="DCF2F0"/>
                </a:solidFill>
                <a:latin typeface="Inter" panose="020B0604020202020204" charset="0"/>
                <a:ea typeface="Inter" panose="020B0604020202020204" charset="0"/>
              </a:rPr>
              <a:t>Security</a:t>
            </a:r>
          </a:p>
        </p:txBody>
      </p:sp>
      <p:sp>
        <p:nvSpPr>
          <p:cNvPr id="22" name="TextBox 21">
            <a:extLst>
              <a:ext uri="{FF2B5EF4-FFF2-40B4-BE49-F238E27FC236}">
                <a16:creationId xmlns:a16="http://schemas.microsoft.com/office/drawing/2014/main" id="{87C09CE2-A78D-3D71-A786-A975016976AE}"/>
              </a:ext>
            </a:extLst>
          </p:cNvPr>
          <p:cNvSpPr txBox="1"/>
          <p:nvPr/>
        </p:nvSpPr>
        <p:spPr>
          <a:xfrm>
            <a:off x="12710651" y="7048789"/>
            <a:ext cx="3940277" cy="742832"/>
          </a:xfrm>
          <a:prstGeom prst="rect">
            <a:avLst/>
          </a:prstGeom>
          <a:noFill/>
        </p:spPr>
        <p:txBody>
          <a:bodyPr wrap="square" rtlCol="0">
            <a:spAutoFit/>
          </a:bodyPr>
          <a:lstStyle/>
          <a:p>
            <a:pPr>
              <a:lnSpc>
                <a:spcPct val="150000"/>
              </a:lnSpc>
            </a:pPr>
            <a:r>
              <a:rPr lang="en-US" sz="3200" dirty="0">
                <a:solidFill>
                  <a:srgbClr val="DCF2F0"/>
                </a:solidFill>
                <a:latin typeface="Inter"/>
              </a:rPr>
              <a:t>Human Operators</a:t>
            </a:r>
            <a:endParaRPr lang="en-GB" sz="3200" b="1" dirty="0">
              <a:solidFill>
                <a:srgbClr val="DCF2F0"/>
              </a:solidFill>
              <a:latin typeface="Inter" panose="020B0604020202020204" charset="0"/>
              <a:ea typeface="Inter" panose="020B0604020202020204" charset="0"/>
            </a:endParaRPr>
          </a:p>
        </p:txBody>
      </p:sp>
      <p:sp>
        <p:nvSpPr>
          <p:cNvPr id="23" name="TextBox 22">
            <a:extLst>
              <a:ext uri="{FF2B5EF4-FFF2-40B4-BE49-F238E27FC236}">
                <a16:creationId xmlns:a16="http://schemas.microsoft.com/office/drawing/2014/main" id="{55D3B298-08CB-2411-8571-AC9FF6C8C867}"/>
              </a:ext>
            </a:extLst>
          </p:cNvPr>
          <p:cNvSpPr txBox="1"/>
          <p:nvPr/>
        </p:nvSpPr>
        <p:spPr>
          <a:xfrm>
            <a:off x="7898382" y="7048789"/>
            <a:ext cx="2395992" cy="754694"/>
          </a:xfrm>
          <a:prstGeom prst="rect">
            <a:avLst/>
          </a:prstGeom>
          <a:noFill/>
        </p:spPr>
        <p:txBody>
          <a:bodyPr wrap="square" rtlCol="0">
            <a:spAutoFit/>
          </a:bodyPr>
          <a:lstStyle/>
          <a:p>
            <a:pPr>
              <a:lnSpc>
                <a:spcPct val="150000"/>
              </a:lnSpc>
            </a:pPr>
            <a:r>
              <a:rPr lang="en-GB" sz="3200" b="1" dirty="0">
                <a:solidFill>
                  <a:srgbClr val="DCF2F0"/>
                </a:solidFill>
                <a:latin typeface="Inter" panose="020B0604020202020204" charset="0"/>
                <a:ea typeface="Inter" panose="020B0604020202020204" charset="0"/>
              </a:rPr>
              <a:t>Automation</a:t>
            </a:r>
          </a:p>
        </p:txBody>
      </p:sp>
      <p:pic>
        <p:nvPicPr>
          <p:cNvPr id="3" name="صورة 2" descr="صورة تحتوي على لقطة شاشة, قصاصة فنية, الرسومات, التصميم&#10;&#10;تم إنشاء الوصف تلقائياً">
            <a:extLst>
              <a:ext uri="{FF2B5EF4-FFF2-40B4-BE49-F238E27FC236}">
                <a16:creationId xmlns:a16="http://schemas.microsoft.com/office/drawing/2014/main" id="{DCD07BD9-6ECD-D536-07AD-55D6EAF05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175" y="5271076"/>
            <a:ext cx="1260000" cy="1259999"/>
          </a:xfrm>
          <a:prstGeom prst="rect">
            <a:avLst/>
          </a:prstGeom>
        </p:spPr>
      </p:pic>
      <p:pic>
        <p:nvPicPr>
          <p:cNvPr id="6" name="صورة 5" descr="صورة تحتوي على ترس, عجلة, المواصلات, معادن&#10;&#10;تم إنشاء الوصف تلقائياً">
            <a:extLst>
              <a:ext uri="{FF2B5EF4-FFF2-40B4-BE49-F238E27FC236}">
                <a16:creationId xmlns:a16="http://schemas.microsoft.com/office/drawing/2014/main" id="{E9CD60AC-ACE2-9411-474A-7BAF66C806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5708" y="5271075"/>
            <a:ext cx="1259999" cy="1259999"/>
          </a:xfrm>
          <a:prstGeom prst="rect">
            <a:avLst/>
          </a:prstGeom>
        </p:spPr>
      </p:pic>
      <p:pic>
        <p:nvPicPr>
          <p:cNvPr id="8" name="صورة 7" descr="صورة تحتوي على لقطة شاشة, الرسومات, التصميم&#10;&#10;تم إنشاء الوصف تلقائياً">
            <a:extLst>
              <a:ext uri="{FF2B5EF4-FFF2-40B4-BE49-F238E27FC236}">
                <a16:creationId xmlns:a16="http://schemas.microsoft.com/office/drawing/2014/main" id="{CAB0F7C6-4456-B654-74EC-6AC72688C1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70329" y="5317462"/>
            <a:ext cx="1213612" cy="1213612"/>
          </a:xfrm>
          <a:prstGeom prst="rect">
            <a:avLst/>
          </a:prstGeom>
        </p:spPr>
      </p:pic>
    </p:spTree>
    <p:extLst>
      <p:ext uri="{BB962C8B-B14F-4D97-AF65-F5344CB8AC3E}">
        <p14:creationId xmlns:p14="http://schemas.microsoft.com/office/powerpoint/2010/main" val="76370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15177" y="2480074"/>
            <a:ext cx="9367634" cy="1949252"/>
          </a:xfrm>
          <a:prstGeom prst="rect">
            <a:avLst/>
          </a:prstGeom>
        </p:spPr>
        <p:txBody>
          <a:bodyPr lIns="0" tIns="0" rIns="0" bIns="0" rtlCol="0" anchor="t">
            <a:spAutoFit/>
          </a:bodyPr>
          <a:lstStyle/>
          <a:p>
            <a:pPr algn="l">
              <a:lnSpc>
                <a:spcPts val="7567"/>
              </a:lnSpc>
            </a:pPr>
            <a:r>
              <a:rPr lang="en-US" sz="6817" spc="-68" dirty="0">
                <a:solidFill>
                  <a:srgbClr val="DCF2F0"/>
                </a:solidFill>
                <a:latin typeface="Calibri (العناوين)"/>
              </a:rPr>
              <a:t>Literature </a:t>
            </a:r>
          </a:p>
          <a:p>
            <a:pPr algn="l">
              <a:lnSpc>
                <a:spcPts val="7567"/>
              </a:lnSpc>
            </a:pPr>
            <a:r>
              <a:rPr lang="en-US" sz="6817" spc="-68" dirty="0">
                <a:solidFill>
                  <a:srgbClr val="DCF2F0"/>
                </a:solidFill>
                <a:latin typeface="Calibri (العناوين)"/>
              </a:rPr>
              <a:t>Review</a:t>
            </a:r>
          </a:p>
        </p:txBody>
      </p:sp>
      <p:sp>
        <p:nvSpPr>
          <p:cNvPr id="11" name="TextBox 11"/>
          <p:cNvSpPr txBox="1"/>
          <p:nvPr/>
        </p:nvSpPr>
        <p:spPr>
          <a:xfrm>
            <a:off x="16306800" y="656054"/>
            <a:ext cx="1183217" cy="372646"/>
          </a:xfrm>
          <a:prstGeom prst="rect">
            <a:avLst/>
          </a:prstGeom>
        </p:spPr>
        <p:txBody>
          <a:bodyPr wrap="square" lIns="0" tIns="0" rIns="0" bIns="0" rtlCol="0" anchor="t">
            <a:spAutoFit/>
          </a:bodyPr>
          <a:lstStyle/>
          <a:p>
            <a:pPr algn="r">
              <a:lnSpc>
                <a:spcPts val="3079"/>
              </a:lnSpc>
            </a:pPr>
            <a:r>
              <a:rPr lang="en-US" sz="2199">
                <a:solidFill>
                  <a:srgbClr val="DCF2F0"/>
                </a:solidFill>
                <a:latin typeface="Inter"/>
              </a:rPr>
              <a:t>Page 08</a:t>
            </a:r>
          </a:p>
        </p:txBody>
      </p:sp>
      <p:sp>
        <p:nvSpPr>
          <p:cNvPr id="14" name="TextBox 9">
            <a:extLst>
              <a:ext uri="{FF2B5EF4-FFF2-40B4-BE49-F238E27FC236}">
                <a16:creationId xmlns:a16="http://schemas.microsoft.com/office/drawing/2014/main" id="{240A541D-B7CF-248E-E50B-3651FBA68D7C}"/>
              </a:ext>
            </a:extLst>
          </p:cNvPr>
          <p:cNvSpPr txBox="1"/>
          <p:nvPr/>
        </p:nvSpPr>
        <p:spPr>
          <a:xfrm>
            <a:off x="814402" y="656054"/>
            <a:ext cx="3580617" cy="372646"/>
          </a:xfrm>
          <a:prstGeom prst="rect">
            <a:avLst/>
          </a:prstGeom>
        </p:spPr>
        <p:txBody>
          <a:bodyPr wrap="square" lIns="0" tIns="0" rIns="0" bIns="0" rtlCol="0" anchor="t">
            <a:spAutoFit/>
          </a:bodyPr>
          <a:lstStyle/>
          <a:p>
            <a:pPr>
              <a:lnSpc>
                <a:spcPts val="3079"/>
              </a:lnSpc>
            </a:pPr>
            <a:r>
              <a:rPr lang="en-US" sz="2199" dirty="0">
                <a:solidFill>
                  <a:srgbClr val="DCF2F0"/>
                </a:solidFill>
                <a:latin typeface="Inter"/>
              </a:rPr>
              <a:t>Smart Surveillance Camera</a:t>
            </a:r>
          </a:p>
        </p:txBody>
      </p:sp>
      <p:sp>
        <p:nvSpPr>
          <p:cNvPr id="15" name="TextBox 9">
            <a:extLst>
              <a:ext uri="{FF2B5EF4-FFF2-40B4-BE49-F238E27FC236}">
                <a16:creationId xmlns:a16="http://schemas.microsoft.com/office/drawing/2014/main" id="{08F430B4-62C9-4BFE-EB1C-6C746922C9D7}"/>
              </a:ext>
            </a:extLst>
          </p:cNvPr>
          <p:cNvSpPr txBox="1"/>
          <p:nvPr/>
        </p:nvSpPr>
        <p:spPr>
          <a:xfrm>
            <a:off x="1219200" y="1062318"/>
            <a:ext cx="2424380" cy="372646"/>
          </a:xfrm>
          <a:prstGeom prst="rect">
            <a:avLst/>
          </a:prstGeom>
        </p:spPr>
        <p:txBody>
          <a:bodyPr lIns="0" tIns="0" rIns="0" bIns="0" rtlCol="0" anchor="t">
            <a:spAutoFit/>
          </a:bodyPr>
          <a:lstStyle/>
          <a:p>
            <a:pPr>
              <a:lnSpc>
                <a:spcPts val="3079"/>
              </a:lnSpc>
            </a:pPr>
            <a:r>
              <a:rPr lang="en-US" sz="2199" dirty="0">
                <a:solidFill>
                  <a:schemeClr val="accent1">
                    <a:lumMod val="60000"/>
                    <a:lumOff val="40000"/>
                  </a:schemeClr>
                </a:solidFill>
                <a:latin typeface="Inter"/>
              </a:rPr>
              <a:t>» Motivation</a:t>
            </a:r>
          </a:p>
        </p:txBody>
      </p:sp>
      <p:sp>
        <p:nvSpPr>
          <p:cNvPr id="4" name="TextBox 3">
            <a:extLst>
              <a:ext uri="{FF2B5EF4-FFF2-40B4-BE49-F238E27FC236}">
                <a16:creationId xmlns:a16="http://schemas.microsoft.com/office/drawing/2014/main" id="{773E733A-0A67-30F1-E79D-384FF4E48DB1}"/>
              </a:ext>
            </a:extLst>
          </p:cNvPr>
          <p:cNvSpPr txBox="1"/>
          <p:nvPr/>
        </p:nvSpPr>
        <p:spPr>
          <a:xfrm>
            <a:off x="966248" y="4925113"/>
            <a:ext cx="13133209" cy="2608022"/>
          </a:xfrm>
          <a:prstGeom prst="rect">
            <a:avLst/>
          </a:prstGeom>
          <a:noFill/>
        </p:spPr>
        <p:txBody>
          <a:bodyPr wrap="square" rtlCol="0">
            <a:spAutoFit/>
          </a:bodyPr>
          <a:lstStyle/>
          <a:p>
            <a:pPr>
              <a:lnSpc>
                <a:spcPct val="150000"/>
              </a:lnSpc>
            </a:pPr>
            <a:r>
              <a:rPr lang="en-GB" sz="2800" dirty="0">
                <a:solidFill>
                  <a:schemeClr val="accent1">
                    <a:lumMod val="60000"/>
                    <a:lumOff val="40000"/>
                  </a:schemeClr>
                </a:solidFill>
                <a:latin typeface="Inter" panose="020B0604020202020204" charset="0"/>
                <a:ea typeface="Inter" panose="020B0604020202020204" charset="0"/>
              </a:rPr>
              <a:t>▷ </a:t>
            </a:r>
            <a:r>
              <a:rPr lang="en-US" sz="2800" dirty="0">
                <a:solidFill>
                  <a:schemeClr val="accent1">
                    <a:lumMod val="60000"/>
                    <a:lumOff val="40000"/>
                  </a:schemeClr>
                </a:solidFill>
                <a:latin typeface="Inter" panose="020B0604020202020204" charset="0"/>
                <a:ea typeface="Inter" panose="020B0604020202020204" charset="0"/>
              </a:rPr>
              <a:t>Previous works focused mainly on offline detection of specific anomalies like 	violence, often lacking real-time capability.</a:t>
            </a:r>
          </a:p>
          <a:p>
            <a:pPr>
              <a:lnSpc>
                <a:spcPct val="150000"/>
              </a:lnSpc>
            </a:pPr>
            <a:r>
              <a:rPr lang="en-GB" sz="2800" dirty="0">
                <a:solidFill>
                  <a:schemeClr val="accent1">
                    <a:lumMod val="60000"/>
                    <a:lumOff val="40000"/>
                  </a:schemeClr>
                </a:solidFill>
                <a:latin typeface="Inter" panose="020B0604020202020204" charset="0"/>
                <a:ea typeface="Inter" panose="020B0604020202020204" charset="0"/>
              </a:rPr>
              <a:t>▷ </a:t>
            </a:r>
            <a:r>
              <a:rPr lang="en-US" sz="2800" dirty="0">
                <a:solidFill>
                  <a:schemeClr val="accent1">
                    <a:lumMod val="60000"/>
                    <a:lumOff val="40000"/>
                  </a:schemeClr>
                </a:solidFill>
                <a:latin typeface="Inter" panose="020B0604020202020204" charset="0"/>
                <a:ea typeface="Inter" panose="020B0604020202020204" charset="0"/>
              </a:rPr>
              <a:t>Traditional methods were inaccurate, and machine learning required manual features .</a:t>
            </a:r>
          </a:p>
          <a:p>
            <a:pPr>
              <a:lnSpc>
                <a:spcPct val="150000"/>
              </a:lnSpc>
            </a:pPr>
            <a:r>
              <a:rPr lang="en-GB" sz="2800" dirty="0">
                <a:solidFill>
                  <a:schemeClr val="accent1">
                    <a:lumMod val="60000"/>
                    <a:lumOff val="40000"/>
                  </a:schemeClr>
                </a:solidFill>
                <a:latin typeface="Inter" panose="020B0604020202020204" charset="0"/>
                <a:ea typeface="Inter" panose="020B0604020202020204" charset="0"/>
              </a:rPr>
              <a:t>▷ </a:t>
            </a:r>
            <a:r>
              <a:rPr lang="en-US" sz="2800" dirty="0">
                <a:solidFill>
                  <a:schemeClr val="accent1">
                    <a:lumMod val="60000"/>
                    <a:lumOff val="40000"/>
                  </a:schemeClr>
                </a:solidFill>
                <a:latin typeface="Inter" panose="020B0604020202020204" charset="0"/>
                <a:ea typeface="Inter" panose="020B0604020202020204" charset="0"/>
              </a:rPr>
              <a:t>Deep learning improved detection but was limited to specific tasks and offline use.</a:t>
            </a:r>
            <a:endParaRPr lang="en-GB" sz="2800" dirty="0">
              <a:solidFill>
                <a:schemeClr val="accent1">
                  <a:lumMod val="60000"/>
                  <a:lumOff val="40000"/>
                </a:schemeClr>
              </a:solidFill>
              <a:latin typeface="Inter" panose="020B0604020202020204" charset="0"/>
              <a:ea typeface="Inter" panose="020B0604020202020204" charset="0"/>
            </a:endParaRPr>
          </a:p>
        </p:txBody>
      </p:sp>
      <p:pic>
        <p:nvPicPr>
          <p:cNvPr id="3" name="صورة 2" descr="صورة تحتوي على لقطة شاشة&#10;&#10;تم إنشاء الوصف تلقائياً">
            <a:extLst>
              <a:ext uri="{FF2B5EF4-FFF2-40B4-BE49-F238E27FC236}">
                <a16:creationId xmlns:a16="http://schemas.microsoft.com/office/drawing/2014/main" id="{4EE04F19-618E-1D09-4D71-61DDCFF32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2525" y="6610969"/>
            <a:ext cx="3019977" cy="3019977"/>
          </a:xfrm>
          <a:prstGeom prst="rect">
            <a:avLst/>
          </a:prstGeom>
        </p:spPr>
      </p:pic>
    </p:spTree>
    <p:extLst>
      <p:ext uri="{BB962C8B-B14F-4D97-AF65-F5344CB8AC3E}">
        <p14:creationId xmlns:p14="http://schemas.microsoft.com/office/powerpoint/2010/main" val="322173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25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1000"/>
                                        <p:tgtEl>
                                          <p:spTgt spid="4">
                                            <p:txEl>
                                              <p:pRg st="1" end="1"/>
                                            </p:txEl>
                                          </p:spTgt>
                                        </p:tgtEl>
                                      </p:cBhvr>
                                    </p:animEffect>
                                    <p:anim calcmode="lin" valueType="num">
                                      <p:cBhvr>
                                        <p:cTn id="1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75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0E2841"/>
      </a:dk2>
      <a:lt2>
        <a:srgbClr val="E8E8E8"/>
      </a:lt2>
      <a:accent1>
        <a:srgbClr val="196DCD"/>
      </a:accent1>
      <a:accent2>
        <a:srgbClr val="F34E48"/>
      </a:accent2>
      <a:accent3>
        <a:srgbClr val="F69C48"/>
      </a:accent3>
      <a:accent4>
        <a:srgbClr val="94DDDE"/>
      </a:accent4>
      <a:accent5>
        <a:srgbClr val="E0F86C"/>
      </a:accent5>
      <a:accent6>
        <a:srgbClr val="0C0C0C"/>
      </a:accent6>
      <a:hlink>
        <a:srgbClr val="538D9D"/>
      </a:hlink>
      <a:folHlink>
        <a:srgbClr val="A573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30eee21-a462-4fed-92d5-2d406a70877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E62BA77198A74AA7736B384A1EF7C6" ma:contentTypeVersion="17" ma:contentTypeDescription="Create a new document." ma:contentTypeScope="" ma:versionID="40ab04c2a8fc23bb403f98585ab2b971">
  <xsd:schema xmlns:xsd="http://www.w3.org/2001/XMLSchema" xmlns:xs="http://www.w3.org/2001/XMLSchema" xmlns:p="http://schemas.microsoft.com/office/2006/metadata/properties" xmlns:ns3="a30eee21-a462-4fed-92d5-2d406a70877f" xmlns:ns4="bcb731c7-3f29-47df-b256-05d5847c5bfc" targetNamespace="http://schemas.microsoft.com/office/2006/metadata/properties" ma:root="true" ma:fieldsID="4edd284ab92278defb3c7c04a529b94c" ns3:_="" ns4:_="">
    <xsd:import namespace="a30eee21-a462-4fed-92d5-2d406a70877f"/>
    <xsd:import namespace="bcb731c7-3f29-47df-b256-05d5847c5bf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eee21-a462-4fed-92d5-2d406a708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b731c7-3f29-47df-b256-05d5847c5bf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D0F748-D6D8-44A4-9764-5B839B7A489E}">
  <ds:schemaRefs>
    <ds:schemaRef ds:uri="http://schemas.microsoft.com/sharepoint/v3/contenttype/forms"/>
  </ds:schemaRefs>
</ds:datastoreItem>
</file>

<file path=customXml/itemProps2.xml><?xml version="1.0" encoding="utf-8"?>
<ds:datastoreItem xmlns:ds="http://schemas.openxmlformats.org/officeDocument/2006/customXml" ds:itemID="{44BB7FA0-714B-42BB-B798-9738A3691867}">
  <ds:schemaRefs>
    <ds:schemaRef ds:uri="http://purl.org/dc/dcmitype/"/>
    <ds:schemaRef ds:uri="bcb731c7-3f29-47df-b256-05d5847c5bfc"/>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schemas.microsoft.com/office/infopath/2007/PartnerControls"/>
    <ds:schemaRef ds:uri="a30eee21-a462-4fed-92d5-2d406a70877f"/>
    <ds:schemaRef ds:uri="http://www.w3.org/XML/1998/namespace"/>
    <ds:schemaRef ds:uri="http://purl.org/dc/elements/1.1/"/>
  </ds:schemaRefs>
</ds:datastoreItem>
</file>

<file path=customXml/itemProps3.xml><?xml version="1.0" encoding="utf-8"?>
<ds:datastoreItem xmlns:ds="http://schemas.openxmlformats.org/officeDocument/2006/customXml" ds:itemID="{897673DA-968A-4C4F-B459-98A4EB586C2F}">
  <ds:schemaRefs>
    <ds:schemaRef ds:uri="a30eee21-a462-4fed-92d5-2d406a70877f"/>
    <ds:schemaRef ds:uri="bcb731c7-3f29-47df-b256-05d5847c5b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1612</TotalTime>
  <Words>1322</Words>
  <Application>Microsoft Office PowerPoint</Application>
  <PresentationFormat>مخصص</PresentationFormat>
  <Paragraphs>271</Paragraphs>
  <Slides>32</Slides>
  <Notes>17</Notes>
  <HiddenSlides>0</HiddenSlides>
  <MMClips>1</MMClips>
  <ScaleCrop>false</ScaleCrop>
  <HeadingPairs>
    <vt:vector size="6" baseType="variant">
      <vt:variant>
        <vt:lpstr>الخطوط المستخدمة</vt:lpstr>
      </vt:variant>
      <vt:variant>
        <vt:i4>10</vt:i4>
      </vt:variant>
      <vt:variant>
        <vt:lpstr>نسق</vt:lpstr>
      </vt:variant>
      <vt:variant>
        <vt:i4>1</vt:i4>
      </vt:variant>
      <vt:variant>
        <vt:lpstr>عناوين الشرائح</vt:lpstr>
      </vt:variant>
      <vt:variant>
        <vt:i4>32</vt:i4>
      </vt:variant>
    </vt:vector>
  </HeadingPairs>
  <TitlesOfParts>
    <vt:vector size="43" baseType="lpstr">
      <vt:lpstr>Inter</vt:lpstr>
      <vt:lpstr>Bahnschrift</vt:lpstr>
      <vt:lpstr>Barlow Semi Condensed</vt:lpstr>
      <vt:lpstr>Arial</vt:lpstr>
      <vt:lpstr>Calibri (العناوين)</vt:lpstr>
      <vt:lpstr>Aptos</vt:lpstr>
      <vt:lpstr>Gulfs Display</vt:lpstr>
      <vt:lpstr>Roboto</vt:lpstr>
      <vt:lpstr>Arial Unicode MS</vt:lpstr>
      <vt:lpstr>Ubuntu Light</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Illustrative Brainstorming Presentation</dc:title>
  <dc:creator>kirollos rafik</dc:creator>
  <cp:lastModifiedBy>Joseph Issa</cp:lastModifiedBy>
  <cp:revision>48</cp:revision>
  <dcterms:created xsi:type="dcterms:W3CDTF">2006-08-16T00:00:00Z</dcterms:created>
  <dcterms:modified xsi:type="dcterms:W3CDTF">2024-11-20T11:21:47Z</dcterms:modified>
  <dc:identifier>DAGGXPxhXeY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0x0101000BE62BA77198A74AA7736B384A1EF7C6</vt:lpwstr>
  </property>
</Properties>
</file>